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41"/>
  </p:notesMasterIdLst>
  <p:sldIdLst>
    <p:sldId id="256" r:id="rId6"/>
    <p:sldId id="855" r:id="rId7"/>
    <p:sldId id="856" r:id="rId8"/>
    <p:sldId id="857" r:id="rId9"/>
    <p:sldId id="869" r:id="rId10"/>
    <p:sldId id="899" r:id="rId11"/>
    <p:sldId id="872" r:id="rId12"/>
    <p:sldId id="870" r:id="rId13"/>
    <p:sldId id="871" r:id="rId14"/>
    <p:sldId id="867" r:id="rId15"/>
    <p:sldId id="868" r:id="rId16"/>
    <p:sldId id="898" r:id="rId17"/>
    <p:sldId id="873" r:id="rId18"/>
    <p:sldId id="858" r:id="rId19"/>
    <p:sldId id="897" r:id="rId20"/>
    <p:sldId id="875" r:id="rId21"/>
    <p:sldId id="874" r:id="rId22"/>
    <p:sldId id="877" r:id="rId23"/>
    <p:sldId id="884" r:id="rId24"/>
    <p:sldId id="860" r:id="rId25"/>
    <p:sldId id="878" r:id="rId26"/>
    <p:sldId id="882" r:id="rId27"/>
    <p:sldId id="890" r:id="rId28"/>
    <p:sldId id="886" r:id="rId29"/>
    <p:sldId id="885" r:id="rId30"/>
    <p:sldId id="887" r:id="rId31"/>
    <p:sldId id="862" r:id="rId32"/>
    <p:sldId id="891" r:id="rId33"/>
    <p:sldId id="892" r:id="rId34"/>
    <p:sldId id="893" r:id="rId35"/>
    <p:sldId id="894" r:id="rId36"/>
    <p:sldId id="889" r:id="rId37"/>
    <p:sldId id="859" r:id="rId38"/>
    <p:sldId id="866" r:id="rId39"/>
    <p:sldId id="864" r:id="rId4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itle and Agenda" id="{593DD1A7-7E1E-BE49-81C3-05E69AC3EC42}">
          <p14:sldIdLst>
            <p14:sldId id="256"/>
            <p14:sldId id="855"/>
            <p14:sldId id="856"/>
            <p14:sldId id="857"/>
            <p14:sldId id="869"/>
            <p14:sldId id="899"/>
            <p14:sldId id="872"/>
            <p14:sldId id="870"/>
            <p14:sldId id="871"/>
            <p14:sldId id="867"/>
            <p14:sldId id="868"/>
            <p14:sldId id="898"/>
            <p14:sldId id="873"/>
            <p14:sldId id="858"/>
            <p14:sldId id="897"/>
            <p14:sldId id="875"/>
            <p14:sldId id="874"/>
            <p14:sldId id="877"/>
            <p14:sldId id="884"/>
            <p14:sldId id="860"/>
            <p14:sldId id="878"/>
            <p14:sldId id="882"/>
            <p14:sldId id="890"/>
            <p14:sldId id="886"/>
            <p14:sldId id="885"/>
            <p14:sldId id="887"/>
            <p14:sldId id="862"/>
            <p14:sldId id="891"/>
            <p14:sldId id="892"/>
            <p14:sldId id="893"/>
            <p14:sldId id="894"/>
            <p14:sldId id="889"/>
            <p14:sldId id="859"/>
            <p14:sldId id="866"/>
            <p14:sldId id="864"/>
          </p14:sldIdLst>
        </p14:section>
      </p14:sectionLst>
    </p:ext>
    <p:ext uri="{EFAFB233-063F-42B5-8137-9DF3F51BA10A}">
      <p15:sldGuideLst xmlns:p15="http://schemas.microsoft.com/office/powerpoint/2012/main">
        <p15:guide id="1" orient="horz" pos="4320" userDrawn="1">
          <p15:clr>
            <a:srgbClr val="A4A3A4"/>
          </p15:clr>
        </p15:guide>
        <p15:guide id="2" pos="7704"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14"/>
    <p:restoredTop sz="91304" autoAdjust="0"/>
  </p:normalViewPr>
  <p:slideViewPr>
    <p:cSldViewPr snapToGrid="0" snapToObjects="1" showGuides="1">
      <p:cViewPr varScale="1">
        <p:scale>
          <a:sx n="53" d="100"/>
          <a:sy n="53" d="100"/>
        </p:scale>
        <p:origin x="978" y="84"/>
      </p:cViewPr>
      <p:guideLst>
        <p:guide orient="horz" pos="4320"/>
        <p:guide pos="7704"/>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viewProps" Target="viewProps.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20" Type="http://schemas.openxmlformats.org/officeDocument/2006/relationships/slide" Target="slides/slide15.xml"/><Relationship Id="rId41"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2" Type="http://schemas.openxmlformats.org/officeDocument/2006/relationships/image" Target="../media/image22.svg"/><Relationship Id="rId1" Type="http://schemas.openxmlformats.org/officeDocument/2006/relationships/image" Target="../media/image21.png"/></Relationships>
</file>

<file path=ppt/diagrams/_rels/drawing1.xml.rels><?xml version="1.0" encoding="UTF-8" standalone="yes"?>
<Relationships xmlns="http://schemas.openxmlformats.org/package/2006/relationships"><Relationship Id="rId2" Type="http://schemas.openxmlformats.org/officeDocument/2006/relationships/image" Target="../media/image22.svg"/><Relationship Id="rId1"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E050D0C-0790-4C6F-A86A-097A8B0D7DB8}" type="doc">
      <dgm:prSet loTypeId="urn:microsoft.com/office/officeart/2018/2/layout/IconVerticalSolidList" loCatId="icon" qsTypeId="urn:microsoft.com/office/officeart/2005/8/quickstyle/simple1" qsCatId="simple" csTypeId="urn:microsoft.com/office/officeart/2005/8/colors/accent0_3" csCatId="mainScheme" phldr="1"/>
      <dgm:spPr/>
      <dgm:t>
        <a:bodyPr/>
        <a:lstStyle/>
        <a:p>
          <a:endParaRPr lang="en-US"/>
        </a:p>
      </dgm:t>
    </dgm:pt>
    <dgm:pt modelId="{7EF3F973-9F18-44E2-A6DD-FB8B16969CF7}">
      <dgm:prSet phldrT="[Text]" custT="1"/>
      <dgm:spPr/>
      <dgm:t>
        <a:bodyPr/>
        <a:lstStyle/>
        <a:p>
          <a:pPr>
            <a:lnSpc>
              <a:spcPct val="100000"/>
            </a:lnSpc>
          </a:pPr>
          <a:r>
            <a:rPr lang="en-US" sz="3600" b="1" dirty="0">
              <a:solidFill>
                <a:schemeClr val="bg2"/>
              </a:solidFill>
            </a:rPr>
            <a:t>BeanFactory</a:t>
          </a:r>
        </a:p>
      </dgm:t>
    </dgm:pt>
    <dgm:pt modelId="{0C0B0F25-7C6E-44CB-A0C8-B57828D9DAEE}" type="parTrans" cxnId="{FADBF362-E3E5-4D82-B42B-FF45784C666A}">
      <dgm:prSet/>
      <dgm:spPr/>
      <dgm:t>
        <a:bodyPr/>
        <a:lstStyle/>
        <a:p>
          <a:endParaRPr lang="en-US"/>
        </a:p>
      </dgm:t>
    </dgm:pt>
    <dgm:pt modelId="{6C295897-50EF-49BF-9E1B-CD2F0FCBA2A9}" type="sibTrans" cxnId="{FADBF362-E3E5-4D82-B42B-FF45784C666A}">
      <dgm:prSet/>
      <dgm:spPr/>
      <dgm:t>
        <a:bodyPr/>
        <a:lstStyle/>
        <a:p>
          <a:endParaRPr lang="en-US"/>
        </a:p>
      </dgm:t>
    </dgm:pt>
    <dgm:pt modelId="{173FBC6E-6C2D-45AE-BD6D-1E37B459DC04}">
      <dgm:prSet phldrT="[Text]" custT="1"/>
      <dgm:spPr/>
      <dgm:t>
        <a:bodyPr/>
        <a:lstStyle/>
        <a:p>
          <a:pPr>
            <a:lnSpc>
              <a:spcPct val="100000"/>
            </a:lnSpc>
          </a:pPr>
          <a:r>
            <a:rPr lang="en-US" sz="2400" b="1" i="0" dirty="0">
              <a:solidFill>
                <a:schemeClr val="accent1">
                  <a:lumMod val="75000"/>
                </a:schemeClr>
              </a:solidFill>
              <a:latin typeface="Calibri" panose="020F0502020204030204" pitchFamily="34" charset="0"/>
              <a:cs typeface="Calibri" panose="020F0502020204030204" pitchFamily="34" charset="0"/>
            </a:rPr>
            <a:t>+</a:t>
          </a:r>
          <a:r>
            <a:rPr lang="en-US" sz="2400" i="1" dirty="0">
              <a:solidFill>
                <a:schemeClr val="bg2"/>
              </a:solidFill>
              <a:latin typeface="Calibri" panose="020F0502020204030204" pitchFamily="34" charset="0"/>
              <a:cs typeface="Calibri" panose="020F0502020204030204" pitchFamily="34" charset="0"/>
            </a:rPr>
            <a:t> </a:t>
          </a:r>
          <a:r>
            <a:rPr lang="en-US" sz="2400" i="1" dirty="0">
              <a:solidFill>
                <a:schemeClr val="bg2"/>
              </a:solidFill>
              <a:latin typeface="+mn-lt"/>
              <a:cs typeface="Calibri" panose="020F0502020204030204" pitchFamily="34" charset="0"/>
            </a:rPr>
            <a:t>Bean instantiation/wiring</a:t>
          </a:r>
          <a:br>
            <a:rPr lang="en-US" sz="2400" i="1" dirty="0">
              <a:solidFill>
                <a:schemeClr val="bg2"/>
              </a:solidFill>
              <a:latin typeface="+mn-lt"/>
              <a:cs typeface="Calibri" panose="020F0502020204030204" pitchFamily="34" charset="0"/>
            </a:rPr>
          </a:br>
          <a:endParaRPr lang="en-US" sz="2400" i="1" dirty="0">
            <a:solidFill>
              <a:schemeClr val="bg2"/>
            </a:solidFill>
            <a:latin typeface="+mn-lt"/>
            <a:cs typeface="Calibri" panose="020F0502020204030204" pitchFamily="34" charset="0"/>
          </a:endParaRPr>
        </a:p>
      </dgm:t>
    </dgm:pt>
    <dgm:pt modelId="{72FDACBA-3AC8-4B46-88B6-3B1F30D04F03}" type="parTrans" cxnId="{032771DE-A8EC-475F-89BC-EA8811081641}">
      <dgm:prSet/>
      <dgm:spPr/>
      <dgm:t>
        <a:bodyPr/>
        <a:lstStyle/>
        <a:p>
          <a:endParaRPr lang="en-US"/>
        </a:p>
      </dgm:t>
    </dgm:pt>
    <dgm:pt modelId="{53374264-B702-4A9B-8B4E-B9B5B75542F0}" type="sibTrans" cxnId="{032771DE-A8EC-475F-89BC-EA8811081641}">
      <dgm:prSet/>
      <dgm:spPr/>
      <dgm:t>
        <a:bodyPr/>
        <a:lstStyle/>
        <a:p>
          <a:endParaRPr lang="en-US"/>
        </a:p>
      </dgm:t>
    </dgm:pt>
    <dgm:pt modelId="{2AF23C6F-6AC4-47FE-A85C-4507666F0384}">
      <dgm:prSet phldrT="[Text]" custT="1"/>
      <dgm:spPr/>
      <dgm:t>
        <a:bodyPr/>
        <a:lstStyle/>
        <a:p>
          <a:pPr>
            <a:lnSpc>
              <a:spcPct val="100000"/>
            </a:lnSpc>
          </a:pPr>
          <a:r>
            <a:rPr lang="en-US" sz="3600" b="1" dirty="0">
              <a:solidFill>
                <a:schemeClr val="bg2"/>
              </a:solidFill>
            </a:rPr>
            <a:t>ApplicationContext</a:t>
          </a:r>
          <a:r>
            <a:rPr lang="en-US" sz="2500" dirty="0"/>
            <a:t> </a:t>
          </a:r>
        </a:p>
      </dgm:t>
    </dgm:pt>
    <dgm:pt modelId="{F563EE71-3815-41CC-BACD-FBBD73808EF0}" type="parTrans" cxnId="{439E87D3-587F-4923-97CD-677ED33AB1C5}">
      <dgm:prSet/>
      <dgm:spPr/>
      <dgm:t>
        <a:bodyPr/>
        <a:lstStyle/>
        <a:p>
          <a:endParaRPr lang="en-US"/>
        </a:p>
      </dgm:t>
    </dgm:pt>
    <dgm:pt modelId="{C1071E8C-2F1C-4FDA-83D1-0E8DE49E43F2}" type="sibTrans" cxnId="{439E87D3-587F-4923-97CD-677ED33AB1C5}">
      <dgm:prSet/>
      <dgm:spPr/>
      <dgm:t>
        <a:bodyPr/>
        <a:lstStyle/>
        <a:p>
          <a:endParaRPr lang="en-US"/>
        </a:p>
      </dgm:t>
    </dgm:pt>
    <dgm:pt modelId="{8648B892-FBC9-410D-A11C-9ACAAAE29332}">
      <dgm:prSet phldrT="[Text]" custT="1"/>
      <dgm:spPr/>
      <dgm:t>
        <a:bodyPr/>
        <a:lstStyle/>
        <a:p>
          <a:pPr>
            <a:lnSpc>
              <a:spcPct val="100000"/>
            </a:lnSpc>
          </a:pPr>
          <a:r>
            <a:rPr lang="en-US" sz="2400" b="1" i="1" dirty="0">
              <a:solidFill>
                <a:schemeClr val="accent1">
                  <a:lumMod val="75000"/>
                </a:schemeClr>
              </a:solidFill>
            </a:rPr>
            <a:t>+</a:t>
          </a:r>
          <a:r>
            <a:rPr lang="en-US" sz="2400" b="0" i="1" dirty="0">
              <a:solidFill>
                <a:schemeClr val="bg2"/>
              </a:solidFill>
            </a:rPr>
            <a:t> Bean instantiation/wiring</a:t>
          </a:r>
          <a:br>
            <a:rPr lang="en-US" sz="2400" b="0" i="1" dirty="0">
              <a:solidFill>
                <a:schemeClr val="bg2"/>
              </a:solidFill>
            </a:rPr>
          </a:br>
          <a:r>
            <a:rPr lang="en-US" sz="2400" b="1" i="1"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cap="none" spc="0" dirty="0">
              <a:solidFill>
                <a:schemeClr val="bg2"/>
              </a:solidFill>
              <a:latin typeface="Arial" panose="020B0604020202020204" pitchFamily="34" charset="0"/>
              <a:ea typeface="Helvetica Light"/>
              <a:cs typeface="Arial" panose="020B0604020202020204" pitchFamily="34" charset="0"/>
              <a:sym typeface="Helvetica Light"/>
            </a:rPr>
            <a:t> Ability to read values of bean properties for properties file. (@PropertySource)</a:t>
          </a:r>
          <a:endParaRPr lang="en-US" sz="2400" b="0" i="1" dirty="0">
            <a:solidFill>
              <a:schemeClr val="bg2"/>
            </a:solidFill>
          </a:endParaRPr>
        </a:p>
      </dgm:t>
    </dgm:pt>
    <dgm:pt modelId="{DA2EF6C5-C896-4A07-9790-BA7B6D6E6794}" type="parTrans" cxnId="{863E2C64-9694-466D-93BD-9FC5A426B335}">
      <dgm:prSet/>
      <dgm:spPr/>
      <dgm:t>
        <a:bodyPr/>
        <a:lstStyle/>
        <a:p>
          <a:endParaRPr lang="en-US"/>
        </a:p>
      </dgm:t>
    </dgm:pt>
    <dgm:pt modelId="{794E1A0B-67F6-42EA-8275-BBB88FE1E661}" type="sibTrans" cxnId="{863E2C64-9694-466D-93BD-9FC5A426B335}">
      <dgm:prSet/>
      <dgm:spPr/>
      <dgm:t>
        <a:bodyPr/>
        <a:lstStyle/>
        <a:p>
          <a:endParaRPr lang="en-US"/>
        </a:p>
      </dgm:t>
    </dgm:pt>
    <dgm:pt modelId="{86531A25-92B0-40A4-9824-890868DF109D}">
      <dgm:prSet phldrT="[Text]" custT="1"/>
      <dgm:spPr/>
      <dgm:t>
        <a:bodyPr/>
        <a:lstStyle/>
        <a:p>
          <a:pPr>
            <a:lnSpc>
              <a:spcPct val="100000"/>
            </a:lnSpc>
          </a:pPr>
          <a:r>
            <a:rPr lang="en-US" sz="2400" b="1" i="1"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cap="none" spc="0" dirty="0">
              <a:solidFill>
                <a:schemeClr val="bg2"/>
              </a:solidFill>
              <a:latin typeface="Arial" panose="020B0604020202020204" pitchFamily="34" charset="0"/>
              <a:ea typeface="Helvetica Light"/>
              <a:cs typeface="Arial" panose="020B0604020202020204" pitchFamily="34" charset="0"/>
              <a:sym typeface="Helvetica Light"/>
            </a:rPr>
            <a:t> Supports internationalization (i18n)</a:t>
          </a:r>
          <a:endParaRPr lang="en-US" sz="2400" b="0" i="1" dirty="0">
            <a:solidFill>
              <a:schemeClr val="bg2"/>
            </a:solidFill>
          </a:endParaRPr>
        </a:p>
      </dgm:t>
    </dgm:pt>
    <dgm:pt modelId="{27F0BA1B-1BE2-4827-B339-A91A6C5898C3}" type="parTrans" cxnId="{523C7416-48CA-4819-A1D2-912673547F68}">
      <dgm:prSet/>
      <dgm:spPr/>
      <dgm:t>
        <a:bodyPr/>
        <a:lstStyle/>
        <a:p>
          <a:endParaRPr lang="en-US"/>
        </a:p>
      </dgm:t>
    </dgm:pt>
    <dgm:pt modelId="{19408211-5B27-44D4-9A38-073BCA9D74E7}" type="sibTrans" cxnId="{523C7416-48CA-4819-A1D2-912673547F68}">
      <dgm:prSet/>
      <dgm:spPr/>
      <dgm:t>
        <a:bodyPr/>
        <a:lstStyle/>
        <a:p>
          <a:endParaRPr lang="en-US"/>
        </a:p>
      </dgm:t>
    </dgm:pt>
    <dgm:pt modelId="{27ACA4E2-5DAF-46B3-8C02-E6B184E18286}">
      <dgm:prSet phldrT="[Text]" custT="1"/>
      <dgm:spPr/>
      <dgm:t>
        <a:bodyPr/>
        <a:lstStyle/>
        <a:p>
          <a:pPr>
            <a:lnSpc>
              <a:spcPct val="100000"/>
            </a:lnSpc>
          </a:pPr>
          <a:r>
            <a:rPr lang="en-US" sz="2400" b="1" i="1"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cap="none" spc="0" dirty="0">
              <a:solidFill>
                <a:schemeClr val="bg2"/>
              </a:solidFill>
              <a:latin typeface="Arial" panose="020B0604020202020204" pitchFamily="34" charset="0"/>
              <a:ea typeface="Helvetica Light"/>
              <a:cs typeface="Arial" panose="020B0604020202020204" pitchFamily="34" charset="0"/>
              <a:sym typeface="Helvetica Light"/>
            </a:rPr>
            <a:t> Ability to work with events and listeners</a:t>
          </a:r>
          <a:endParaRPr lang="en-US" sz="2400" b="0" i="1" dirty="0">
            <a:solidFill>
              <a:schemeClr val="bg2"/>
            </a:solidFill>
          </a:endParaRPr>
        </a:p>
      </dgm:t>
    </dgm:pt>
    <dgm:pt modelId="{5293F6B6-7985-4EBA-B373-905951A727AC}" type="parTrans" cxnId="{F97E863C-904C-4F4A-8C22-F56007CC1564}">
      <dgm:prSet/>
      <dgm:spPr/>
      <dgm:t>
        <a:bodyPr/>
        <a:lstStyle/>
        <a:p>
          <a:endParaRPr lang="en-US"/>
        </a:p>
      </dgm:t>
    </dgm:pt>
    <dgm:pt modelId="{CC75BB62-380D-455D-955E-C94020ED894C}" type="sibTrans" cxnId="{F97E863C-904C-4F4A-8C22-F56007CC1564}">
      <dgm:prSet/>
      <dgm:spPr/>
      <dgm:t>
        <a:bodyPr/>
        <a:lstStyle/>
        <a:p>
          <a:endParaRPr lang="en-US"/>
        </a:p>
      </dgm:t>
    </dgm:pt>
    <dgm:pt modelId="{0FFE8052-5876-49C6-AB48-D2683E11A418}" type="pres">
      <dgm:prSet presAssocID="{8E050D0C-0790-4C6F-A86A-097A8B0D7DB8}" presName="root" presStyleCnt="0">
        <dgm:presLayoutVars>
          <dgm:dir/>
          <dgm:resizeHandles val="exact"/>
        </dgm:presLayoutVars>
      </dgm:prSet>
      <dgm:spPr/>
    </dgm:pt>
    <dgm:pt modelId="{49B28538-2803-42BB-BAB8-3257985600AD}" type="pres">
      <dgm:prSet presAssocID="{7EF3F973-9F18-44E2-A6DD-FB8B16969CF7}" presName="compNode" presStyleCnt="0"/>
      <dgm:spPr/>
    </dgm:pt>
    <dgm:pt modelId="{63C79DE5-A02A-46A7-8B3E-A6BE352989C2}" type="pres">
      <dgm:prSet presAssocID="{7EF3F973-9F18-44E2-A6DD-FB8B16969CF7}" presName="bgRect" presStyleLbl="bgShp" presStyleIdx="0" presStyleCnt="2"/>
      <dgm:spPr/>
    </dgm:pt>
    <dgm:pt modelId="{CC244A91-9C82-40BE-B2AB-45118AEE9601}" type="pres">
      <dgm:prSet presAssocID="{7EF3F973-9F18-44E2-A6DD-FB8B16969CF7}" presName="iconRect" presStyleLbl="node1" presStyleIdx="0" presStyleCnt="2" custFlipVert="1" custFlipHor="0" custScaleX="2891" custScaleY="8260"/>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358000" r="-358000"/>
          </a:stretch>
        </a:blipFill>
        <a:ln>
          <a:noFill/>
        </a:ln>
      </dgm:spPr>
      <dgm:extLst>
        <a:ext uri="{E40237B7-FDA0-4F09-8148-C483321AD2D9}">
          <dgm14:cNvPr xmlns:dgm14="http://schemas.microsoft.com/office/drawing/2010/diagram" id="0" name="" descr="Bubbles with solid fill"/>
        </a:ext>
      </dgm:extLst>
    </dgm:pt>
    <dgm:pt modelId="{47F9771F-85F4-4E44-AA70-783C520483AF}" type="pres">
      <dgm:prSet presAssocID="{7EF3F973-9F18-44E2-A6DD-FB8B16969CF7}" presName="spaceRect" presStyleCnt="0"/>
      <dgm:spPr/>
    </dgm:pt>
    <dgm:pt modelId="{2198CC4F-02DA-4731-95E8-1FCCC3345688}" type="pres">
      <dgm:prSet presAssocID="{7EF3F973-9F18-44E2-A6DD-FB8B16969CF7}" presName="parTx" presStyleLbl="revTx" presStyleIdx="0" presStyleCnt="4">
        <dgm:presLayoutVars>
          <dgm:chMax val="0"/>
          <dgm:chPref val="0"/>
        </dgm:presLayoutVars>
      </dgm:prSet>
      <dgm:spPr/>
    </dgm:pt>
    <dgm:pt modelId="{2CACB430-65B1-4379-93C3-89DC8C485AA9}" type="pres">
      <dgm:prSet presAssocID="{7EF3F973-9F18-44E2-A6DD-FB8B16969CF7}" presName="desTx" presStyleLbl="revTx" presStyleIdx="1" presStyleCnt="4" custScaleX="69499">
        <dgm:presLayoutVars/>
      </dgm:prSet>
      <dgm:spPr/>
    </dgm:pt>
    <dgm:pt modelId="{2992E3ED-E3C3-46BC-9F08-AEF0ADDDD40F}" type="pres">
      <dgm:prSet presAssocID="{6C295897-50EF-49BF-9E1B-CD2F0FCBA2A9}" presName="sibTrans" presStyleCnt="0"/>
      <dgm:spPr/>
    </dgm:pt>
    <dgm:pt modelId="{4264B00B-05B5-4F49-B6AF-116CBBF0C1BB}" type="pres">
      <dgm:prSet presAssocID="{2AF23C6F-6AC4-47FE-A85C-4507666F0384}" presName="compNode" presStyleCnt="0"/>
      <dgm:spPr/>
    </dgm:pt>
    <dgm:pt modelId="{C517DD77-8D40-4E3A-BFA1-7B31715382EA}" type="pres">
      <dgm:prSet presAssocID="{2AF23C6F-6AC4-47FE-A85C-4507666F0384}" presName="bgRect" presStyleLbl="bgShp" presStyleIdx="1" presStyleCnt="2" custScaleY="181942" custLinFactNeighborY="338"/>
      <dgm:spPr/>
    </dgm:pt>
    <dgm:pt modelId="{48D008EB-9D8A-4EFF-9167-A2AFDC1757B6}" type="pres">
      <dgm:prSet presAssocID="{2AF23C6F-6AC4-47FE-A85C-4507666F0384}" presName="iconRect" presStyleLbl="node1" presStyleIdx="1" presStyleCnt="2" custFlipVert="0" custFlipHor="0" custScaleX="10201" custScaleY="6873"/>
      <dgm:spPr>
        <a:ln>
          <a:noFill/>
        </a:ln>
      </dgm:spPr>
    </dgm:pt>
    <dgm:pt modelId="{45E750B0-3A58-4307-8A15-FAD36D6D3222}" type="pres">
      <dgm:prSet presAssocID="{2AF23C6F-6AC4-47FE-A85C-4507666F0384}" presName="spaceRect" presStyleCnt="0"/>
      <dgm:spPr/>
    </dgm:pt>
    <dgm:pt modelId="{9791935E-501C-4D34-A0D3-DC80CAA19EF9}" type="pres">
      <dgm:prSet presAssocID="{2AF23C6F-6AC4-47FE-A85C-4507666F0384}" presName="parTx" presStyleLbl="revTx" presStyleIdx="2" presStyleCnt="4">
        <dgm:presLayoutVars>
          <dgm:chMax val="0"/>
          <dgm:chPref val="0"/>
        </dgm:presLayoutVars>
      </dgm:prSet>
      <dgm:spPr/>
    </dgm:pt>
    <dgm:pt modelId="{A0BD5407-EDDA-48C1-9C6D-A2CB08BD7541}" type="pres">
      <dgm:prSet presAssocID="{2AF23C6F-6AC4-47FE-A85C-4507666F0384}" presName="desTx" presStyleLbl="revTx" presStyleIdx="3" presStyleCnt="4" custScaleX="87509" custScaleY="119548">
        <dgm:presLayoutVars/>
      </dgm:prSet>
      <dgm:spPr/>
    </dgm:pt>
  </dgm:ptLst>
  <dgm:cxnLst>
    <dgm:cxn modelId="{B4170202-69CF-4048-A434-05514E834A97}" type="presOf" srcId="{7EF3F973-9F18-44E2-A6DD-FB8B16969CF7}" destId="{2198CC4F-02DA-4731-95E8-1FCCC3345688}" srcOrd="0" destOrd="0" presId="urn:microsoft.com/office/officeart/2018/2/layout/IconVerticalSolidList"/>
    <dgm:cxn modelId="{523C7416-48CA-4819-A1D2-912673547F68}" srcId="{2AF23C6F-6AC4-47FE-A85C-4507666F0384}" destId="{86531A25-92B0-40A4-9824-890868DF109D}" srcOrd="1" destOrd="0" parTransId="{27F0BA1B-1BE2-4827-B339-A91A6C5898C3}" sibTransId="{19408211-5B27-44D4-9A38-073BCA9D74E7}"/>
    <dgm:cxn modelId="{F97E863C-904C-4F4A-8C22-F56007CC1564}" srcId="{2AF23C6F-6AC4-47FE-A85C-4507666F0384}" destId="{27ACA4E2-5DAF-46B3-8C02-E6B184E18286}" srcOrd="2" destOrd="0" parTransId="{5293F6B6-7985-4EBA-B373-905951A727AC}" sibTransId="{CC75BB62-380D-455D-955E-C94020ED894C}"/>
    <dgm:cxn modelId="{FADBF362-E3E5-4D82-B42B-FF45784C666A}" srcId="{8E050D0C-0790-4C6F-A86A-097A8B0D7DB8}" destId="{7EF3F973-9F18-44E2-A6DD-FB8B16969CF7}" srcOrd="0" destOrd="0" parTransId="{0C0B0F25-7C6E-44CB-A0C8-B57828D9DAEE}" sibTransId="{6C295897-50EF-49BF-9E1B-CD2F0FCBA2A9}"/>
    <dgm:cxn modelId="{863E2C64-9694-466D-93BD-9FC5A426B335}" srcId="{2AF23C6F-6AC4-47FE-A85C-4507666F0384}" destId="{8648B892-FBC9-410D-A11C-9ACAAAE29332}" srcOrd="0" destOrd="0" parTransId="{DA2EF6C5-C896-4A07-9790-BA7B6D6E6794}" sibTransId="{794E1A0B-67F6-42EA-8275-BBB88FE1E661}"/>
    <dgm:cxn modelId="{3521DE64-556F-4034-AC00-EAEE81637E7C}" type="presOf" srcId="{8E050D0C-0790-4C6F-A86A-097A8B0D7DB8}" destId="{0FFE8052-5876-49C6-AB48-D2683E11A418}" srcOrd="0" destOrd="0" presId="urn:microsoft.com/office/officeart/2018/2/layout/IconVerticalSolidList"/>
    <dgm:cxn modelId="{5F44EA4D-B86E-4C67-91BF-1ADE05D3B482}" type="presOf" srcId="{86531A25-92B0-40A4-9824-890868DF109D}" destId="{A0BD5407-EDDA-48C1-9C6D-A2CB08BD7541}" srcOrd="0" destOrd="1" presId="urn:microsoft.com/office/officeart/2018/2/layout/IconVerticalSolidList"/>
    <dgm:cxn modelId="{0659026E-08CF-4AF9-9E3D-3B6675475C5E}" type="presOf" srcId="{173FBC6E-6C2D-45AE-BD6D-1E37B459DC04}" destId="{2CACB430-65B1-4379-93C3-89DC8C485AA9}" srcOrd="0" destOrd="0" presId="urn:microsoft.com/office/officeart/2018/2/layout/IconVerticalSolidList"/>
    <dgm:cxn modelId="{19ECB687-417D-45FB-AF29-673D69E44A1A}" type="presOf" srcId="{8648B892-FBC9-410D-A11C-9ACAAAE29332}" destId="{A0BD5407-EDDA-48C1-9C6D-A2CB08BD7541}" srcOrd="0" destOrd="0" presId="urn:microsoft.com/office/officeart/2018/2/layout/IconVerticalSolidList"/>
    <dgm:cxn modelId="{1FD68DCE-244B-466D-A690-6D6D97F0814B}" type="presOf" srcId="{27ACA4E2-5DAF-46B3-8C02-E6B184E18286}" destId="{A0BD5407-EDDA-48C1-9C6D-A2CB08BD7541}" srcOrd="0" destOrd="2" presId="urn:microsoft.com/office/officeart/2018/2/layout/IconVerticalSolidList"/>
    <dgm:cxn modelId="{439E87D3-587F-4923-97CD-677ED33AB1C5}" srcId="{8E050D0C-0790-4C6F-A86A-097A8B0D7DB8}" destId="{2AF23C6F-6AC4-47FE-A85C-4507666F0384}" srcOrd="1" destOrd="0" parTransId="{F563EE71-3815-41CC-BACD-FBBD73808EF0}" sibTransId="{C1071E8C-2F1C-4FDA-83D1-0E8DE49E43F2}"/>
    <dgm:cxn modelId="{C80831DB-5693-4CBE-8374-EC34AC35A91E}" type="presOf" srcId="{2AF23C6F-6AC4-47FE-A85C-4507666F0384}" destId="{9791935E-501C-4D34-A0D3-DC80CAA19EF9}" srcOrd="0" destOrd="0" presId="urn:microsoft.com/office/officeart/2018/2/layout/IconVerticalSolidList"/>
    <dgm:cxn modelId="{032771DE-A8EC-475F-89BC-EA8811081641}" srcId="{7EF3F973-9F18-44E2-A6DD-FB8B16969CF7}" destId="{173FBC6E-6C2D-45AE-BD6D-1E37B459DC04}" srcOrd="0" destOrd="0" parTransId="{72FDACBA-3AC8-4B46-88B6-3B1F30D04F03}" sibTransId="{53374264-B702-4A9B-8B4E-B9B5B75542F0}"/>
    <dgm:cxn modelId="{C66399D6-5706-44EE-8E67-5DA06D4EF5A4}" type="presParOf" srcId="{0FFE8052-5876-49C6-AB48-D2683E11A418}" destId="{49B28538-2803-42BB-BAB8-3257985600AD}" srcOrd="0" destOrd="0" presId="urn:microsoft.com/office/officeart/2018/2/layout/IconVerticalSolidList"/>
    <dgm:cxn modelId="{54DD7DF5-2C6D-43CC-A662-6435C8DD6BB5}" type="presParOf" srcId="{49B28538-2803-42BB-BAB8-3257985600AD}" destId="{63C79DE5-A02A-46A7-8B3E-A6BE352989C2}" srcOrd="0" destOrd="0" presId="urn:microsoft.com/office/officeart/2018/2/layout/IconVerticalSolidList"/>
    <dgm:cxn modelId="{4F8B2C20-943B-448B-B13A-83EE4F46EB47}" type="presParOf" srcId="{49B28538-2803-42BB-BAB8-3257985600AD}" destId="{CC244A91-9C82-40BE-B2AB-45118AEE9601}" srcOrd="1" destOrd="0" presId="urn:microsoft.com/office/officeart/2018/2/layout/IconVerticalSolidList"/>
    <dgm:cxn modelId="{553B66DE-A896-49D0-872A-DC090F7A82E1}" type="presParOf" srcId="{49B28538-2803-42BB-BAB8-3257985600AD}" destId="{47F9771F-85F4-4E44-AA70-783C520483AF}" srcOrd="2" destOrd="0" presId="urn:microsoft.com/office/officeart/2018/2/layout/IconVerticalSolidList"/>
    <dgm:cxn modelId="{23AC1A0D-A5DC-4F34-8C38-9E1E8AAAFC35}" type="presParOf" srcId="{49B28538-2803-42BB-BAB8-3257985600AD}" destId="{2198CC4F-02DA-4731-95E8-1FCCC3345688}" srcOrd="3" destOrd="0" presId="urn:microsoft.com/office/officeart/2018/2/layout/IconVerticalSolidList"/>
    <dgm:cxn modelId="{A291615E-BA84-4C40-9BE9-AD0C2FD1ABE5}" type="presParOf" srcId="{49B28538-2803-42BB-BAB8-3257985600AD}" destId="{2CACB430-65B1-4379-93C3-89DC8C485AA9}" srcOrd="4" destOrd="0" presId="urn:microsoft.com/office/officeart/2018/2/layout/IconVerticalSolidList"/>
    <dgm:cxn modelId="{E2A180EB-1229-4B46-B3E4-AB752932CECD}" type="presParOf" srcId="{0FFE8052-5876-49C6-AB48-D2683E11A418}" destId="{2992E3ED-E3C3-46BC-9F08-AEF0ADDDD40F}" srcOrd="1" destOrd="0" presId="urn:microsoft.com/office/officeart/2018/2/layout/IconVerticalSolidList"/>
    <dgm:cxn modelId="{04F5DB89-3DED-4F8C-8E56-AB02C6BBB029}" type="presParOf" srcId="{0FFE8052-5876-49C6-AB48-D2683E11A418}" destId="{4264B00B-05B5-4F49-B6AF-116CBBF0C1BB}" srcOrd="2" destOrd="0" presId="urn:microsoft.com/office/officeart/2018/2/layout/IconVerticalSolidList"/>
    <dgm:cxn modelId="{6C361247-12B8-4CC3-91AF-32357CB8B8B8}" type="presParOf" srcId="{4264B00B-05B5-4F49-B6AF-116CBBF0C1BB}" destId="{C517DD77-8D40-4E3A-BFA1-7B31715382EA}" srcOrd="0" destOrd="0" presId="urn:microsoft.com/office/officeart/2018/2/layout/IconVerticalSolidList"/>
    <dgm:cxn modelId="{B4E35A5C-8872-494F-81F2-325F96AB51D8}" type="presParOf" srcId="{4264B00B-05B5-4F49-B6AF-116CBBF0C1BB}" destId="{48D008EB-9D8A-4EFF-9167-A2AFDC1757B6}" srcOrd="1" destOrd="0" presId="urn:microsoft.com/office/officeart/2018/2/layout/IconVerticalSolidList"/>
    <dgm:cxn modelId="{BDE980C6-1403-430E-9314-E33B1D09B2DF}" type="presParOf" srcId="{4264B00B-05B5-4F49-B6AF-116CBBF0C1BB}" destId="{45E750B0-3A58-4307-8A15-FAD36D6D3222}" srcOrd="2" destOrd="0" presId="urn:microsoft.com/office/officeart/2018/2/layout/IconVerticalSolidList"/>
    <dgm:cxn modelId="{26494F5B-E39B-4DDE-A342-7727E341E95B}" type="presParOf" srcId="{4264B00B-05B5-4F49-B6AF-116CBBF0C1BB}" destId="{9791935E-501C-4D34-A0D3-DC80CAA19EF9}" srcOrd="3" destOrd="0" presId="urn:microsoft.com/office/officeart/2018/2/layout/IconVerticalSolidList"/>
    <dgm:cxn modelId="{C7928EAA-C1B6-4921-AC74-E9611DDC3FD6}" type="presParOf" srcId="{4264B00B-05B5-4F49-B6AF-116CBBF0C1BB}" destId="{A0BD5407-EDDA-48C1-9C6D-A2CB08BD7541}" srcOrd="4"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807F342-E8F7-4E30-990F-BBAF0E497C7F}" type="doc">
      <dgm:prSet loTypeId="urn:microsoft.com/office/officeart/2005/8/layout/hList1" loCatId="list" qsTypeId="urn:microsoft.com/office/officeart/2005/8/quickstyle/simple1" qsCatId="simple" csTypeId="urn:microsoft.com/office/officeart/2005/8/colors/accent0_3" csCatId="mainScheme" phldr="1"/>
      <dgm:spPr/>
      <dgm:t>
        <a:bodyPr/>
        <a:lstStyle/>
        <a:p>
          <a:endParaRPr lang="en-US"/>
        </a:p>
      </dgm:t>
    </dgm:pt>
    <dgm:pt modelId="{01289035-5CA6-4059-84C1-7815C2ACCA84}">
      <dgm:prSet phldrT="[Text]" custT="1"/>
      <dgm:spPr/>
      <dgm:t>
        <a:bodyPr/>
        <a:lstStyle/>
        <a:p>
          <a:r>
            <a:rPr lang="en-US" sz="2800" b="1" i="0" dirty="0">
              <a:solidFill>
                <a:schemeClr val="accent1">
                  <a:lumMod val="75000"/>
                </a:schemeClr>
              </a:solidFill>
            </a:rPr>
            <a:t>@Bean </a:t>
          </a:r>
          <a:r>
            <a:rPr lang="en-US" sz="2800" b="0" i="0" dirty="0"/>
            <a:t>Methods in </a:t>
          </a:r>
          <a:r>
            <a:rPr lang="en-US" sz="2800" b="1" i="0" dirty="0"/>
            <a:t>@Configuration</a:t>
          </a:r>
          <a:r>
            <a:rPr lang="en-US" sz="2800" b="0" i="0" dirty="0"/>
            <a:t> Classes</a:t>
          </a:r>
          <a:endParaRPr lang="en-US" sz="2800" dirty="0"/>
        </a:p>
      </dgm:t>
    </dgm:pt>
    <dgm:pt modelId="{594889B5-F816-469A-BF39-E444A9E16AF6}" type="parTrans" cxnId="{2D69ED22-47B3-4634-AD72-C3BE8008ECCE}">
      <dgm:prSet/>
      <dgm:spPr/>
      <dgm:t>
        <a:bodyPr/>
        <a:lstStyle/>
        <a:p>
          <a:endParaRPr lang="en-US"/>
        </a:p>
      </dgm:t>
    </dgm:pt>
    <dgm:pt modelId="{E38D11B4-4F4D-4FA0-AF81-B89F9D9F74F2}" type="sibTrans" cxnId="{2D69ED22-47B3-4634-AD72-C3BE8008ECCE}">
      <dgm:prSet/>
      <dgm:spPr/>
      <dgm:t>
        <a:bodyPr/>
        <a:lstStyle/>
        <a:p>
          <a:endParaRPr lang="en-US"/>
        </a:p>
      </dgm:t>
    </dgm:pt>
    <dgm:pt modelId="{75D75CDB-3FE8-461C-B281-5C0EAA86D686}">
      <dgm:prSet phldrT="[Text]" custT="1"/>
      <dgm:spPr/>
      <dgm:t>
        <a:bodyPr/>
        <a:lstStyle/>
        <a:p>
          <a:pPr>
            <a:buFont typeface="Wingdings" panose="05000000000000000000" pitchFamily="2" charset="2"/>
            <a:buChar char="Ø"/>
          </a:pPr>
          <a:r>
            <a:rPr lang="en-US" sz="2400" b="1" i="0" dirty="0"/>
            <a:t>'inter-bean references’ </a:t>
          </a:r>
          <a:r>
            <a:rPr lang="en-US" sz="2400" b="0" i="0" dirty="0"/>
            <a:t>bean methods may reference other @Bean methods in the same class by calling them directly</a:t>
          </a:r>
          <a:endParaRPr lang="en-US" sz="2400" dirty="0"/>
        </a:p>
      </dgm:t>
    </dgm:pt>
    <dgm:pt modelId="{38BE0899-2B71-47B2-BFFD-DD324A2A4F7A}" type="parTrans" cxnId="{D912F01C-9EBE-4B65-BF6F-5ACE28CD895B}">
      <dgm:prSet/>
      <dgm:spPr/>
      <dgm:t>
        <a:bodyPr/>
        <a:lstStyle/>
        <a:p>
          <a:endParaRPr lang="en-US"/>
        </a:p>
      </dgm:t>
    </dgm:pt>
    <dgm:pt modelId="{BC50C49F-7AD7-4A5A-BFF5-D3E740ED1723}" type="sibTrans" cxnId="{D912F01C-9EBE-4B65-BF6F-5ACE28CD895B}">
      <dgm:prSet/>
      <dgm:spPr/>
      <dgm:t>
        <a:bodyPr/>
        <a:lstStyle/>
        <a:p>
          <a:endParaRPr lang="en-US"/>
        </a:p>
      </dgm:t>
    </dgm:pt>
    <dgm:pt modelId="{170267FC-0A97-4189-9F81-5723176059D0}">
      <dgm:prSet phldrT="[Text]" custT="1"/>
      <dgm:spPr/>
      <dgm:t>
        <a:bodyPr/>
        <a:lstStyle/>
        <a:p>
          <a:pPr>
            <a:buFont typeface="Arial" panose="020B0604020202020204" pitchFamily="34" charset="0"/>
            <a:buChar char="•"/>
          </a:pPr>
          <a:r>
            <a:rPr lang="en-US" sz="2800" b="1" i="0" dirty="0">
              <a:solidFill>
                <a:schemeClr val="accent1">
                  <a:lumMod val="75000"/>
                </a:schemeClr>
              </a:solidFill>
            </a:rPr>
            <a:t>@Bean </a:t>
          </a:r>
          <a:r>
            <a:rPr lang="en-US" sz="2800" b="1" i="0" dirty="0"/>
            <a:t>Lite Mode</a:t>
          </a:r>
          <a:endParaRPr lang="en-US" sz="2800" b="1" dirty="0"/>
        </a:p>
      </dgm:t>
    </dgm:pt>
    <dgm:pt modelId="{E9372B31-7BD5-44B2-88ED-0FEA37234658}" type="parTrans" cxnId="{33DAEA1A-9607-4515-BB9D-7D27DCF247A5}">
      <dgm:prSet/>
      <dgm:spPr/>
      <dgm:t>
        <a:bodyPr/>
        <a:lstStyle/>
        <a:p>
          <a:endParaRPr lang="en-US"/>
        </a:p>
      </dgm:t>
    </dgm:pt>
    <dgm:pt modelId="{589A43B6-986D-493A-BC68-C811898A14C5}" type="sibTrans" cxnId="{33DAEA1A-9607-4515-BB9D-7D27DCF247A5}">
      <dgm:prSet/>
      <dgm:spPr/>
      <dgm:t>
        <a:bodyPr/>
        <a:lstStyle/>
        <a:p>
          <a:endParaRPr lang="en-US"/>
        </a:p>
      </dgm:t>
    </dgm:pt>
    <dgm:pt modelId="{E24F4B10-138E-4C0B-B841-DB13B7C92538}">
      <dgm:prSet phldrT="[Text]" custT="1"/>
      <dgm:spPr/>
      <dgm:t>
        <a:bodyPr/>
        <a:lstStyle/>
        <a:p>
          <a:pPr>
            <a:buFont typeface="Wingdings" panose="05000000000000000000" pitchFamily="2" charset="2"/>
            <a:buChar char="Ø"/>
          </a:pPr>
          <a:r>
            <a:rPr lang="en-US" sz="2400" dirty="0"/>
            <a:t>@Bean methods declared in other classes</a:t>
          </a:r>
        </a:p>
      </dgm:t>
    </dgm:pt>
    <dgm:pt modelId="{D3F0E470-7E93-439F-B709-9D57D6E44A5D}" type="parTrans" cxnId="{4B485790-7D85-4C8E-A7D9-69664DC89927}">
      <dgm:prSet/>
      <dgm:spPr/>
      <dgm:t>
        <a:bodyPr/>
        <a:lstStyle/>
        <a:p>
          <a:endParaRPr lang="en-US"/>
        </a:p>
      </dgm:t>
    </dgm:pt>
    <dgm:pt modelId="{E77C1C03-345B-42DE-8CE4-F112A2FD591A}" type="sibTrans" cxnId="{4B485790-7D85-4C8E-A7D9-69664DC89927}">
      <dgm:prSet/>
      <dgm:spPr/>
      <dgm:t>
        <a:bodyPr/>
        <a:lstStyle/>
        <a:p>
          <a:endParaRPr lang="en-US"/>
        </a:p>
      </dgm:t>
    </dgm:pt>
    <dgm:pt modelId="{5FD9C502-8102-4AD0-9184-8C3AF73A4E32}">
      <dgm:prSet phldrT="[Text]" custT="1"/>
      <dgm:spPr/>
      <dgm:t>
        <a:bodyPr/>
        <a:lstStyle/>
        <a:p>
          <a:pPr>
            <a:buFont typeface="Wingdings" panose="05000000000000000000" pitchFamily="2" charset="2"/>
            <a:buChar char="Ø"/>
          </a:pPr>
          <a:r>
            <a:rPr lang="en-US" sz="2400" b="1" i="0" dirty="0"/>
            <a:t>'inter-bean references'</a:t>
          </a:r>
          <a:r>
            <a:rPr lang="en-US" sz="2400" b="0" i="0" dirty="0"/>
            <a:t> are </a:t>
          </a:r>
          <a:r>
            <a:rPr lang="en-US" sz="2400" b="1" i="0" dirty="0">
              <a:solidFill>
                <a:srgbClr val="C00000"/>
              </a:solidFill>
            </a:rPr>
            <a:t>NOT</a:t>
          </a:r>
          <a:r>
            <a:rPr lang="en-US" sz="2400" b="0" i="0" dirty="0"/>
            <a:t> supported in lite mode (invocation is a standard Java method invocation; Spring does not intercept the invocation</a:t>
          </a:r>
          <a:endParaRPr lang="en-US" sz="2400" b="1" dirty="0"/>
        </a:p>
      </dgm:t>
    </dgm:pt>
    <dgm:pt modelId="{06A516A3-6C4D-42D3-A726-9CC8FF2458C7}" type="parTrans" cxnId="{017B24F8-7C9F-43AF-AE18-34C6C7A8AE55}">
      <dgm:prSet/>
      <dgm:spPr/>
      <dgm:t>
        <a:bodyPr/>
        <a:lstStyle/>
        <a:p>
          <a:endParaRPr lang="en-US"/>
        </a:p>
      </dgm:t>
    </dgm:pt>
    <dgm:pt modelId="{1CBB484E-7B9B-4878-BAE0-D02D537FDB2C}" type="sibTrans" cxnId="{017B24F8-7C9F-43AF-AE18-34C6C7A8AE55}">
      <dgm:prSet/>
      <dgm:spPr/>
      <dgm:t>
        <a:bodyPr/>
        <a:lstStyle/>
        <a:p>
          <a:endParaRPr lang="en-US"/>
        </a:p>
      </dgm:t>
    </dgm:pt>
    <dgm:pt modelId="{B8BB834D-6A9E-4D67-92C5-73D01BA1ECDD}" type="pres">
      <dgm:prSet presAssocID="{6807F342-E8F7-4E30-990F-BBAF0E497C7F}" presName="Name0" presStyleCnt="0">
        <dgm:presLayoutVars>
          <dgm:dir/>
          <dgm:animLvl val="lvl"/>
          <dgm:resizeHandles val="exact"/>
        </dgm:presLayoutVars>
      </dgm:prSet>
      <dgm:spPr/>
    </dgm:pt>
    <dgm:pt modelId="{1D918125-E862-4629-A968-A10FC0C56F49}" type="pres">
      <dgm:prSet presAssocID="{01289035-5CA6-4059-84C1-7815C2ACCA84}" presName="composite" presStyleCnt="0"/>
      <dgm:spPr/>
    </dgm:pt>
    <dgm:pt modelId="{A396A77E-B987-43E8-AC52-0EBA836644D1}" type="pres">
      <dgm:prSet presAssocID="{01289035-5CA6-4059-84C1-7815C2ACCA84}" presName="parTx" presStyleLbl="alignNode1" presStyleIdx="0" presStyleCnt="2">
        <dgm:presLayoutVars>
          <dgm:chMax val="0"/>
          <dgm:chPref val="0"/>
          <dgm:bulletEnabled val="1"/>
        </dgm:presLayoutVars>
      </dgm:prSet>
      <dgm:spPr/>
    </dgm:pt>
    <dgm:pt modelId="{71921693-3DEA-4B86-831E-B11EBF35F0D4}" type="pres">
      <dgm:prSet presAssocID="{01289035-5CA6-4059-84C1-7815C2ACCA84}" presName="desTx" presStyleLbl="alignAccFollowNode1" presStyleIdx="0" presStyleCnt="2">
        <dgm:presLayoutVars>
          <dgm:bulletEnabled val="1"/>
        </dgm:presLayoutVars>
      </dgm:prSet>
      <dgm:spPr/>
    </dgm:pt>
    <dgm:pt modelId="{9725B012-FCC9-4E86-8E66-02337DD2A891}" type="pres">
      <dgm:prSet presAssocID="{E38D11B4-4F4D-4FA0-AF81-B89F9D9F74F2}" presName="space" presStyleCnt="0"/>
      <dgm:spPr/>
    </dgm:pt>
    <dgm:pt modelId="{34661F60-1EA7-42D2-A9FF-3DCCDDE718E0}" type="pres">
      <dgm:prSet presAssocID="{170267FC-0A97-4189-9F81-5723176059D0}" presName="composite" presStyleCnt="0"/>
      <dgm:spPr/>
    </dgm:pt>
    <dgm:pt modelId="{7C534DF4-FDA6-42AC-B8BB-9FA340DCB9ED}" type="pres">
      <dgm:prSet presAssocID="{170267FC-0A97-4189-9F81-5723176059D0}" presName="parTx" presStyleLbl="alignNode1" presStyleIdx="1" presStyleCnt="2">
        <dgm:presLayoutVars>
          <dgm:chMax val="0"/>
          <dgm:chPref val="0"/>
          <dgm:bulletEnabled val="1"/>
        </dgm:presLayoutVars>
      </dgm:prSet>
      <dgm:spPr/>
    </dgm:pt>
    <dgm:pt modelId="{9CB78B7C-C41B-412C-A260-B10D577E0EE2}" type="pres">
      <dgm:prSet presAssocID="{170267FC-0A97-4189-9F81-5723176059D0}" presName="desTx" presStyleLbl="alignAccFollowNode1" presStyleIdx="1" presStyleCnt="2">
        <dgm:presLayoutVars>
          <dgm:bulletEnabled val="1"/>
        </dgm:presLayoutVars>
      </dgm:prSet>
      <dgm:spPr/>
    </dgm:pt>
  </dgm:ptLst>
  <dgm:cxnLst>
    <dgm:cxn modelId="{33DAEA1A-9607-4515-BB9D-7D27DCF247A5}" srcId="{6807F342-E8F7-4E30-990F-BBAF0E497C7F}" destId="{170267FC-0A97-4189-9F81-5723176059D0}" srcOrd="1" destOrd="0" parTransId="{E9372B31-7BD5-44B2-88ED-0FEA37234658}" sibTransId="{589A43B6-986D-493A-BC68-C811898A14C5}"/>
    <dgm:cxn modelId="{D912F01C-9EBE-4B65-BF6F-5ACE28CD895B}" srcId="{01289035-5CA6-4059-84C1-7815C2ACCA84}" destId="{75D75CDB-3FE8-461C-B281-5C0EAA86D686}" srcOrd="0" destOrd="0" parTransId="{38BE0899-2B71-47B2-BFFD-DD324A2A4F7A}" sibTransId="{BC50C49F-7AD7-4A5A-BFF5-D3E740ED1723}"/>
    <dgm:cxn modelId="{2D69ED22-47B3-4634-AD72-C3BE8008ECCE}" srcId="{6807F342-E8F7-4E30-990F-BBAF0E497C7F}" destId="{01289035-5CA6-4059-84C1-7815C2ACCA84}" srcOrd="0" destOrd="0" parTransId="{594889B5-F816-469A-BF39-E444A9E16AF6}" sibTransId="{E38D11B4-4F4D-4FA0-AF81-B89F9D9F74F2}"/>
    <dgm:cxn modelId="{A01FA728-E873-4696-93C8-A1EEB182A336}" type="presOf" srcId="{5FD9C502-8102-4AD0-9184-8C3AF73A4E32}" destId="{9CB78B7C-C41B-412C-A260-B10D577E0EE2}" srcOrd="0" destOrd="1" presId="urn:microsoft.com/office/officeart/2005/8/layout/hList1"/>
    <dgm:cxn modelId="{AD945969-E3DB-41C8-A103-455958AF4CCE}" type="presOf" srcId="{75D75CDB-3FE8-461C-B281-5C0EAA86D686}" destId="{71921693-3DEA-4B86-831E-B11EBF35F0D4}" srcOrd="0" destOrd="0" presId="urn:microsoft.com/office/officeart/2005/8/layout/hList1"/>
    <dgm:cxn modelId="{B79C1274-48D7-4332-A5C6-FFEA10B0E95D}" type="presOf" srcId="{E24F4B10-138E-4C0B-B841-DB13B7C92538}" destId="{9CB78B7C-C41B-412C-A260-B10D577E0EE2}" srcOrd="0" destOrd="0" presId="urn:microsoft.com/office/officeart/2005/8/layout/hList1"/>
    <dgm:cxn modelId="{84BF5C82-2B00-4347-A77E-D4C5DA89FDA9}" type="presOf" srcId="{01289035-5CA6-4059-84C1-7815C2ACCA84}" destId="{A396A77E-B987-43E8-AC52-0EBA836644D1}" srcOrd="0" destOrd="0" presId="urn:microsoft.com/office/officeart/2005/8/layout/hList1"/>
    <dgm:cxn modelId="{4B485790-7D85-4C8E-A7D9-69664DC89927}" srcId="{170267FC-0A97-4189-9F81-5723176059D0}" destId="{E24F4B10-138E-4C0B-B841-DB13B7C92538}" srcOrd="0" destOrd="0" parTransId="{D3F0E470-7E93-439F-B709-9D57D6E44A5D}" sibTransId="{E77C1C03-345B-42DE-8CE4-F112A2FD591A}"/>
    <dgm:cxn modelId="{93BBB0C9-EA50-48F3-A7D1-ACABD7029354}" type="presOf" srcId="{6807F342-E8F7-4E30-990F-BBAF0E497C7F}" destId="{B8BB834D-6A9E-4D67-92C5-73D01BA1ECDD}" srcOrd="0" destOrd="0" presId="urn:microsoft.com/office/officeart/2005/8/layout/hList1"/>
    <dgm:cxn modelId="{FD8A42D9-67DD-4A68-AC51-8A979EA71C28}" type="presOf" srcId="{170267FC-0A97-4189-9F81-5723176059D0}" destId="{7C534DF4-FDA6-42AC-B8BB-9FA340DCB9ED}" srcOrd="0" destOrd="0" presId="urn:microsoft.com/office/officeart/2005/8/layout/hList1"/>
    <dgm:cxn modelId="{017B24F8-7C9F-43AF-AE18-34C6C7A8AE55}" srcId="{170267FC-0A97-4189-9F81-5723176059D0}" destId="{5FD9C502-8102-4AD0-9184-8C3AF73A4E32}" srcOrd="1" destOrd="0" parTransId="{06A516A3-6C4D-42D3-A726-9CC8FF2458C7}" sibTransId="{1CBB484E-7B9B-4878-BAE0-D02D537FDB2C}"/>
    <dgm:cxn modelId="{3E9F0A35-15E6-4AC8-97FF-50A4482E90DC}" type="presParOf" srcId="{B8BB834D-6A9E-4D67-92C5-73D01BA1ECDD}" destId="{1D918125-E862-4629-A968-A10FC0C56F49}" srcOrd="0" destOrd="0" presId="urn:microsoft.com/office/officeart/2005/8/layout/hList1"/>
    <dgm:cxn modelId="{56D07C0D-A3A3-4C1C-AE86-5412BFD0C65C}" type="presParOf" srcId="{1D918125-E862-4629-A968-A10FC0C56F49}" destId="{A396A77E-B987-43E8-AC52-0EBA836644D1}" srcOrd="0" destOrd="0" presId="urn:microsoft.com/office/officeart/2005/8/layout/hList1"/>
    <dgm:cxn modelId="{3A60BF9B-C942-4133-949A-B459518A2346}" type="presParOf" srcId="{1D918125-E862-4629-A968-A10FC0C56F49}" destId="{71921693-3DEA-4B86-831E-B11EBF35F0D4}" srcOrd="1" destOrd="0" presId="urn:microsoft.com/office/officeart/2005/8/layout/hList1"/>
    <dgm:cxn modelId="{BE8CFF37-8E32-4A82-A5EB-FD406FD3DDC2}" type="presParOf" srcId="{B8BB834D-6A9E-4D67-92C5-73D01BA1ECDD}" destId="{9725B012-FCC9-4E86-8E66-02337DD2A891}" srcOrd="1" destOrd="0" presId="urn:microsoft.com/office/officeart/2005/8/layout/hList1"/>
    <dgm:cxn modelId="{CDD09694-DF7D-469B-A340-5FD71AE016F3}" type="presParOf" srcId="{B8BB834D-6A9E-4D67-92C5-73D01BA1ECDD}" destId="{34661F60-1EA7-42D2-A9FF-3DCCDDE718E0}" srcOrd="2" destOrd="0" presId="urn:microsoft.com/office/officeart/2005/8/layout/hList1"/>
    <dgm:cxn modelId="{079D0886-315B-452F-A2F4-8D9ABD2B5FCD}" type="presParOf" srcId="{34661F60-1EA7-42D2-A9FF-3DCCDDE718E0}" destId="{7C534DF4-FDA6-42AC-B8BB-9FA340DCB9ED}" srcOrd="0" destOrd="0" presId="urn:microsoft.com/office/officeart/2005/8/layout/hList1"/>
    <dgm:cxn modelId="{684FFEFE-03B2-4292-A7F7-DF26FFC02C6B}" type="presParOf" srcId="{34661F60-1EA7-42D2-A9FF-3DCCDDE718E0}" destId="{9CB78B7C-C41B-412C-A260-B10D577E0EE2}" srcOrd="1" destOrd="0" presId="urn:microsoft.com/office/officeart/2005/8/layout/hList1"/>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C79DE5-A02A-46A7-8B3E-A6BE352989C2}">
      <dsp:nvSpPr>
        <dsp:cNvPr id="0" name=""/>
        <dsp:cNvSpPr/>
      </dsp:nvSpPr>
      <dsp:spPr>
        <a:xfrm>
          <a:off x="0" y="389599"/>
          <a:ext cx="14732000" cy="2881298"/>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C244A91-9C82-40BE-B2AB-45118AEE9601}">
      <dsp:nvSpPr>
        <dsp:cNvPr id="0" name=""/>
        <dsp:cNvSpPr/>
      </dsp:nvSpPr>
      <dsp:spPr>
        <a:xfrm flipV="1">
          <a:off x="94330" y="1824837"/>
          <a:ext cx="1325" cy="1082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l="-358000" r="-358000"/>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198CC4F-02DA-4731-95E8-1FCCC3345688}">
      <dsp:nvSpPr>
        <dsp:cNvPr id="0" name=""/>
        <dsp:cNvSpPr/>
      </dsp:nvSpPr>
      <dsp:spPr>
        <a:xfrm>
          <a:off x="189986" y="389599"/>
          <a:ext cx="6629400" cy="2881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937" tIns="304937" rIns="304937" bIns="304937" numCol="1" spcCol="1270" anchor="ctr" anchorCtr="0">
          <a:noAutofit/>
        </a:bodyPr>
        <a:lstStyle/>
        <a:p>
          <a:pPr marL="0" lvl="0" indent="0" algn="l" defTabSz="1600200">
            <a:lnSpc>
              <a:spcPct val="100000"/>
            </a:lnSpc>
            <a:spcBef>
              <a:spcPct val="0"/>
            </a:spcBef>
            <a:spcAft>
              <a:spcPct val="35000"/>
            </a:spcAft>
            <a:buNone/>
          </a:pPr>
          <a:r>
            <a:rPr lang="en-US" sz="3600" b="1" kern="1200" dirty="0">
              <a:solidFill>
                <a:schemeClr val="bg2"/>
              </a:solidFill>
            </a:rPr>
            <a:t>BeanFactory</a:t>
          </a:r>
        </a:p>
      </dsp:txBody>
      <dsp:txXfrm>
        <a:off x="189986" y="389599"/>
        <a:ext cx="6629400" cy="2881298"/>
      </dsp:txXfrm>
    </dsp:sp>
    <dsp:sp modelId="{2CACB430-65B1-4379-93C3-89DC8C485AA9}">
      <dsp:nvSpPr>
        <dsp:cNvPr id="0" name=""/>
        <dsp:cNvSpPr/>
      </dsp:nvSpPr>
      <dsp:spPr>
        <a:xfrm>
          <a:off x="7547056" y="389599"/>
          <a:ext cx="3316108" cy="2881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937" tIns="304937" rIns="304937" bIns="304937" numCol="1" spcCol="1270" anchor="ctr" anchorCtr="0">
          <a:noAutofit/>
        </a:bodyPr>
        <a:lstStyle/>
        <a:p>
          <a:pPr marL="0" lvl="0" indent="0" algn="l" defTabSz="1066800">
            <a:lnSpc>
              <a:spcPct val="100000"/>
            </a:lnSpc>
            <a:spcBef>
              <a:spcPct val="0"/>
            </a:spcBef>
            <a:spcAft>
              <a:spcPct val="35000"/>
            </a:spcAft>
            <a:buNone/>
          </a:pPr>
          <a:r>
            <a:rPr lang="en-US" sz="2400" b="1" i="0" kern="1200" dirty="0">
              <a:solidFill>
                <a:schemeClr val="accent1">
                  <a:lumMod val="75000"/>
                </a:schemeClr>
              </a:solidFill>
              <a:latin typeface="Calibri" panose="020F0502020204030204" pitchFamily="34" charset="0"/>
              <a:cs typeface="Calibri" panose="020F0502020204030204" pitchFamily="34" charset="0"/>
            </a:rPr>
            <a:t>+</a:t>
          </a:r>
          <a:r>
            <a:rPr lang="en-US" sz="2400" i="1" kern="1200" dirty="0">
              <a:solidFill>
                <a:schemeClr val="bg2"/>
              </a:solidFill>
              <a:latin typeface="Calibri" panose="020F0502020204030204" pitchFamily="34" charset="0"/>
              <a:cs typeface="Calibri" panose="020F0502020204030204" pitchFamily="34" charset="0"/>
            </a:rPr>
            <a:t> </a:t>
          </a:r>
          <a:r>
            <a:rPr lang="en-US" sz="2400" i="1" kern="1200" dirty="0">
              <a:solidFill>
                <a:schemeClr val="bg2"/>
              </a:solidFill>
              <a:latin typeface="+mn-lt"/>
              <a:cs typeface="Calibri" panose="020F0502020204030204" pitchFamily="34" charset="0"/>
            </a:rPr>
            <a:t>Bean instantiation/wiring</a:t>
          </a:r>
          <a:br>
            <a:rPr lang="en-US" sz="2400" i="1" kern="1200" dirty="0">
              <a:solidFill>
                <a:schemeClr val="bg2"/>
              </a:solidFill>
              <a:latin typeface="+mn-lt"/>
              <a:cs typeface="Calibri" panose="020F0502020204030204" pitchFamily="34" charset="0"/>
            </a:rPr>
          </a:br>
          <a:endParaRPr lang="en-US" sz="2400" i="1" kern="1200" dirty="0">
            <a:solidFill>
              <a:schemeClr val="bg2"/>
            </a:solidFill>
            <a:latin typeface="+mn-lt"/>
            <a:cs typeface="Calibri" panose="020F0502020204030204" pitchFamily="34" charset="0"/>
          </a:endParaRPr>
        </a:p>
      </dsp:txBody>
      <dsp:txXfrm>
        <a:off x="7547056" y="389599"/>
        <a:ext cx="3316108" cy="2881298"/>
      </dsp:txXfrm>
    </dsp:sp>
    <dsp:sp modelId="{C517DD77-8D40-4E3A-BFA1-7B31715382EA}">
      <dsp:nvSpPr>
        <dsp:cNvPr id="0" name=""/>
        <dsp:cNvSpPr/>
      </dsp:nvSpPr>
      <dsp:spPr>
        <a:xfrm>
          <a:off x="0" y="4000961"/>
          <a:ext cx="14732000" cy="5242291"/>
        </a:xfrm>
        <a:prstGeom prst="roundRect">
          <a:avLst>
            <a:gd name="adj" fmla="val 10000"/>
          </a:avLst>
        </a:prstGeom>
        <a:solidFill>
          <a:schemeClr val="dk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D008EB-9D8A-4EFF-9167-A2AFDC1757B6}">
      <dsp:nvSpPr>
        <dsp:cNvPr id="0" name=""/>
        <dsp:cNvSpPr/>
      </dsp:nvSpPr>
      <dsp:spPr>
        <a:xfrm>
          <a:off x="132617" y="6608621"/>
          <a:ext cx="16506" cy="7493"/>
        </a:xfrm>
        <a:prstGeom prst="rect">
          <a:avLst/>
        </a:prstGeom>
        <a:solidFill>
          <a:schemeClr val="dk2">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791935E-501C-4D34-A0D3-DC80CAA19EF9}">
      <dsp:nvSpPr>
        <dsp:cNvPr id="0" name=""/>
        <dsp:cNvSpPr/>
      </dsp:nvSpPr>
      <dsp:spPr>
        <a:xfrm>
          <a:off x="281740" y="5171719"/>
          <a:ext cx="6629400" cy="2881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937" tIns="304937" rIns="304937" bIns="304937" numCol="1" spcCol="1270" anchor="ctr" anchorCtr="0">
          <a:noAutofit/>
        </a:bodyPr>
        <a:lstStyle/>
        <a:p>
          <a:pPr marL="0" lvl="0" indent="0" algn="l" defTabSz="1600200">
            <a:lnSpc>
              <a:spcPct val="100000"/>
            </a:lnSpc>
            <a:spcBef>
              <a:spcPct val="0"/>
            </a:spcBef>
            <a:spcAft>
              <a:spcPct val="35000"/>
            </a:spcAft>
            <a:buNone/>
          </a:pPr>
          <a:r>
            <a:rPr lang="en-US" sz="3600" b="1" kern="1200" dirty="0">
              <a:solidFill>
                <a:schemeClr val="bg2"/>
              </a:solidFill>
            </a:rPr>
            <a:t>ApplicationContext</a:t>
          </a:r>
          <a:r>
            <a:rPr lang="en-US" sz="2500" kern="1200" dirty="0"/>
            <a:t> </a:t>
          </a:r>
        </a:p>
      </dsp:txBody>
      <dsp:txXfrm>
        <a:off x="281740" y="5171719"/>
        <a:ext cx="6629400" cy="2881298"/>
      </dsp:txXfrm>
    </dsp:sp>
    <dsp:sp modelId="{A0BD5407-EDDA-48C1-9C6D-A2CB08BD7541}">
      <dsp:nvSpPr>
        <dsp:cNvPr id="0" name=""/>
        <dsp:cNvSpPr/>
      </dsp:nvSpPr>
      <dsp:spPr>
        <a:xfrm>
          <a:off x="7209141" y="4890101"/>
          <a:ext cx="4175445" cy="34445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937" tIns="304937" rIns="304937" bIns="304937" numCol="1" spcCol="1270" anchor="ctr" anchorCtr="0">
          <a:noAutofit/>
        </a:bodyPr>
        <a:lstStyle/>
        <a:p>
          <a:pPr marL="0" lvl="0" indent="0" algn="l" defTabSz="1066800">
            <a:lnSpc>
              <a:spcPct val="100000"/>
            </a:lnSpc>
            <a:spcBef>
              <a:spcPct val="0"/>
            </a:spcBef>
            <a:spcAft>
              <a:spcPct val="35000"/>
            </a:spcAft>
            <a:buNone/>
          </a:pPr>
          <a:r>
            <a:rPr lang="en-US" sz="2400" b="1" i="1" kern="1200" dirty="0">
              <a:solidFill>
                <a:schemeClr val="accent1">
                  <a:lumMod val="75000"/>
                </a:schemeClr>
              </a:solidFill>
            </a:rPr>
            <a:t>+</a:t>
          </a:r>
          <a:r>
            <a:rPr lang="en-US" sz="2400" b="0" i="1" kern="1200" dirty="0">
              <a:solidFill>
                <a:schemeClr val="bg2"/>
              </a:solidFill>
            </a:rPr>
            <a:t> Bean instantiation/wiring</a:t>
          </a:r>
          <a:br>
            <a:rPr lang="en-US" sz="2400" b="0" i="1" kern="1200" dirty="0">
              <a:solidFill>
                <a:schemeClr val="bg2"/>
              </a:solidFill>
            </a:rPr>
          </a:br>
          <a:r>
            <a:rPr lang="en-US" sz="2400" b="1" i="1" kern="12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kern="1200" cap="none" spc="0" dirty="0">
              <a:solidFill>
                <a:schemeClr val="bg2"/>
              </a:solidFill>
              <a:latin typeface="Arial" panose="020B0604020202020204" pitchFamily="34" charset="0"/>
              <a:ea typeface="Helvetica Light"/>
              <a:cs typeface="Arial" panose="020B0604020202020204" pitchFamily="34" charset="0"/>
              <a:sym typeface="Helvetica Light"/>
            </a:rPr>
            <a:t> Ability to read values of bean properties for properties file. (@PropertySource)</a:t>
          </a:r>
          <a:endParaRPr lang="en-US" sz="2400" b="0" i="1" kern="1200" dirty="0">
            <a:solidFill>
              <a:schemeClr val="bg2"/>
            </a:solidFill>
          </a:endParaRPr>
        </a:p>
        <a:p>
          <a:pPr marL="0" lvl="0" indent="0" algn="l" defTabSz="1066800">
            <a:lnSpc>
              <a:spcPct val="100000"/>
            </a:lnSpc>
            <a:spcBef>
              <a:spcPct val="0"/>
            </a:spcBef>
            <a:spcAft>
              <a:spcPct val="35000"/>
            </a:spcAft>
            <a:buNone/>
          </a:pPr>
          <a:r>
            <a:rPr lang="en-US" sz="2400" b="1" i="1" kern="12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kern="1200" cap="none" spc="0" dirty="0">
              <a:solidFill>
                <a:schemeClr val="bg2"/>
              </a:solidFill>
              <a:latin typeface="Arial" panose="020B0604020202020204" pitchFamily="34" charset="0"/>
              <a:ea typeface="Helvetica Light"/>
              <a:cs typeface="Arial" panose="020B0604020202020204" pitchFamily="34" charset="0"/>
              <a:sym typeface="Helvetica Light"/>
            </a:rPr>
            <a:t> Supports internationalization (i18n)</a:t>
          </a:r>
          <a:endParaRPr lang="en-US" sz="2400" b="0" i="1" kern="1200" dirty="0">
            <a:solidFill>
              <a:schemeClr val="bg2"/>
            </a:solidFill>
          </a:endParaRPr>
        </a:p>
        <a:p>
          <a:pPr marL="0" lvl="0" indent="0" algn="l" defTabSz="1066800">
            <a:lnSpc>
              <a:spcPct val="100000"/>
            </a:lnSpc>
            <a:spcBef>
              <a:spcPct val="0"/>
            </a:spcBef>
            <a:spcAft>
              <a:spcPct val="35000"/>
            </a:spcAft>
            <a:buNone/>
          </a:pPr>
          <a:r>
            <a:rPr lang="en-US" sz="2400" b="1" i="1" kern="12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400" b="0" i="1" kern="1200" cap="none" spc="0" dirty="0">
              <a:solidFill>
                <a:schemeClr val="bg2"/>
              </a:solidFill>
              <a:latin typeface="Arial" panose="020B0604020202020204" pitchFamily="34" charset="0"/>
              <a:ea typeface="Helvetica Light"/>
              <a:cs typeface="Arial" panose="020B0604020202020204" pitchFamily="34" charset="0"/>
              <a:sym typeface="Helvetica Light"/>
            </a:rPr>
            <a:t> Ability to work with events and listeners</a:t>
          </a:r>
          <a:endParaRPr lang="en-US" sz="2400" b="0" i="1" kern="1200" dirty="0">
            <a:solidFill>
              <a:schemeClr val="bg2"/>
            </a:solidFill>
          </a:endParaRPr>
        </a:p>
      </dsp:txBody>
      <dsp:txXfrm>
        <a:off x="7209141" y="4890101"/>
        <a:ext cx="4175445" cy="34445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396A77E-B987-43E8-AC52-0EBA836644D1}">
      <dsp:nvSpPr>
        <dsp:cNvPr id="0" name=""/>
        <dsp:cNvSpPr/>
      </dsp:nvSpPr>
      <dsp:spPr>
        <a:xfrm>
          <a:off x="73" y="31232"/>
          <a:ext cx="6995804" cy="167040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b="1" i="0" kern="1200" dirty="0">
              <a:solidFill>
                <a:schemeClr val="accent1">
                  <a:lumMod val="75000"/>
                </a:schemeClr>
              </a:solidFill>
            </a:rPr>
            <a:t>@Bean </a:t>
          </a:r>
          <a:r>
            <a:rPr lang="en-US" sz="2800" b="0" i="0" kern="1200" dirty="0"/>
            <a:t>Methods in </a:t>
          </a:r>
          <a:r>
            <a:rPr lang="en-US" sz="2800" b="1" i="0" kern="1200" dirty="0"/>
            <a:t>@Configuration</a:t>
          </a:r>
          <a:r>
            <a:rPr lang="en-US" sz="2800" b="0" i="0" kern="1200" dirty="0"/>
            <a:t> Classes</a:t>
          </a:r>
          <a:endParaRPr lang="en-US" sz="2800" kern="1200" dirty="0"/>
        </a:p>
      </dsp:txBody>
      <dsp:txXfrm>
        <a:off x="73" y="31232"/>
        <a:ext cx="6995804" cy="1670400"/>
      </dsp:txXfrm>
    </dsp:sp>
    <dsp:sp modelId="{71921693-3DEA-4B86-831E-B11EBF35F0D4}">
      <dsp:nvSpPr>
        <dsp:cNvPr id="0" name=""/>
        <dsp:cNvSpPr/>
      </dsp:nvSpPr>
      <dsp:spPr>
        <a:xfrm>
          <a:off x="73" y="1701632"/>
          <a:ext cx="6995804" cy="2547360"/>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Font typeface="Wingdings" panose="05000000000000000000" pitchFamily="2" charset="2"/>
            <a:buChar char="Ø"/>
          </a:pPr>
          <a:r>
            <a:rPr lang="en-US" sz="2400" b="1" i="0" kern="1200" dirty="0"/>
            <a:t>'inter-bean references’ </a:t>
          </a:r>
          <a:r>
            <a:rPr lang="en-US" sz="2400" b="0" i="0" kern="1200" dirty="0"/>
            <a:t>bean methods may reference other @Bean methods in the same class by calling them directly</a:t>
          </a:r>
          <a:endParaRPr lang="en-US" sz="2400" kern="1200" dirty="0"/>
        </a:p>
      </dsp:txBody>
      <dsp:txXfrm>
        <a:off x="73" y="1701632"/>
        <a:ext cx="6995804" cy="2547360"/>
      </dsp:txXfrm>
    </dsp:sp>
    <dsp:sp modelId="{7C534DF4-FDA6-42AC-B8BB-9FA340DCB9ED}">
      <dsp:nvSpPr>
        <dsp:cNvPr id="0" name=""/>
        <dsp:cNvSpPr/>
      </dsp:nvSpPr>
      <dsp:spPr>
        <a:xfrm>
          <a:off x="7975290" y="31232"/>
          <a:ext cx="6995804" cy="1670400"/>
        </a:xfrm>
        <a:prstGeom prst="rect">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Arial" panose="020B0604020202020204" pitchFamily="34" charset="0"/>
            <a:buNone/>
          </a:pPr>
          <a:r>
            <a:rPr lang="en-US" sz="2800" b="1" i="0" kern="1200" dirty="0">
              <a:solidFill>
                <a:schemeClr val="accent1">
                  <a:lumMod val="75000"/>
                </a:schemeClr>
              </a:solidFill>
            </a:rPr>
            <a:t>@Bean </a:t>
          </a:r>
          <a:r>
            <a:rPr lang="en-US" sz="2800" b="1" i="0" kern="1200" dirty="0"/>
            <a:t>Lite Mode</a:t>
          </a:r>
          <a:endParaRPr lang="en-US" sz="2800" b="1" kern="1200" dirty="0"/>
        </a:p>
      </dsp:txBody>
      <dsp:txXfrm>
        <a:off x="7975290" y="31232"/>
        <a:ext cx="6995804" cy="1670400"/>
      </dsp:txXfrm>
    </dsp:sp>
    <dsp:sp modelId="{9CB78B7C-C41B-412C-A260-B10D577E0EE2}">
      <dsp:nvSpPr>
        <dsp:cNvPr id="0" name=""/>
        <dsp:cNvSpPr/>
      </dsp:nvSpPr>
      <dsp:spPr>
        <a:xfrm>
          <a:off x="7975290" y="1701632"/>
          <a:ext cx="6995804" cy="2547360"/>
        </a:xfrm>
        <a:prstGeom prst="rect">
          <a:avLst/>
        </a:prstGeom>
        <a:solidFill>
          <a:schemeClr val="dk2">
            <a:alpha val="90000"/>
            <a:tint val="40000"/>
            <a:hueOff val="0"/>
            <a:satOff val="0"/>
            <a:lumOff val="0"/>
            <a:alphaOff val="0"/>
          </a:schemeClr>
        </a:solidFill>
        <a:ln w="25400" cap="flat" cmpd="sng" algn="ctr">
          <a:solidFill>
            <a:schemeClr val="dk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8016" tIns="128016" rIns="170688" bIns="192024" numCol="1" spcCol="1270" anchor="t" anchorCtr="0">
          <a:noAutofit/>
        </a:bodyPr>
        <a:lstStyle/>
        <a:p>
          <a:pPr marL="228600" lvl="1" indent="-228600" algn="l" defTabSz="1066800">
            <a:lnSpc>
              <a:spcPct val="90000"/>
            </a:lnSpc>
            <a:spcBef>
              <a:spcPct val="0"/>
            </a:spcBef>
            <a:spcAft>
              <a:spcPct val="15000"/>
            </a:spcAft>
            <a:buFont typeface="Wingdings" panose="05000000000000000000" pitchFamily="2" charset="2"/>
            <a:buChar char="Ø"/>
          </a:pPr>
          <a:r>
            <a:rPr lang="en-US" sz="2400" kern="1200" dirty="0"/>
            <a:t>@Bean methods declared in other classes</a:t>
          </a:r>
        </a:p>
        <a:p>
          <a:pPr marL="228600" lvl="1" indent="-228600" algn="l" defTabSz="1066800">
            <a:lnSpc>
              <a:spcPct val="90000"/>
            </a:lnSpc>
            <a:spcBef>
              <a:spcPct val="0"/>
            </a:spcBef>
            <a:spcAft>
              <a:spcPct val="15000"/>
            </a:spcAft>
            <a:buFont typeface="Wingdings" panose="05000000000000000000" pitchFamily="2" charset="2"/>
            <a:buChar char="Ø"/>
          </a:pPr>
          <a:r>
            <a:rPr lang="en-US" sz="2400" b="1" i="0" kern="1200" dirty="0"/>
            <a:t>'inter-bean references'</a:t>
          </a:r>
          <a:r>
            <a:rPr lang="en-US" sz="2400" b="0" i="0" kern="1200" dirty="0"/>
            <a:t> are </a:t>
          </a:r>
          <a:r>
            <a:rPr lang="en-US" sz="2400" b="1" i="0" kern="1200" dirty="0">
              <a:solidFill>
                <a:srgbClr val="C00000"/>
              </a:solidFill>
            </a:rPr>
            <a:t>NOT</a:t>
          </a:r>
          <a:r>
            <a:rPr lang="en-US" sz="2400" b="0" i="0" kern="1200" dirty="0"/>
            <a:t> supported in lite mode (invocation is a standard Java method invocation; Spring does not intercept the invocation</a:t>
          </a:r>
          <a:endParaRPr lang="en-US" sz="2400" b="1" kern="1200" dirty="0"/>
        </a:p>
      </dsp:txBody>
      <dsp:txXfrm>
        <a:off x="7975290" y="1701632"/>
        <a:ext cx="6995804" cy="25473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tif>
</file>

<file path=ppt/media/image19.png>
</file>

<file path=ppt/media/image2.png>
</file>

<file path=ppt/media/image20.png>
</file>

<file path=ppt/media/image21.png>
</file>

<file path=ppt/media/image22.sv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svg>
</file>

<file path=ppt/media/image34.png>
</file>

<file path=ppt/media/image35.svg>
</file>

<file path=ppt/media/image36.png>
</file>

<file path=ppt/media/image37.svg>
</file>

<file path=ppt/media/image38.png>
</file>

<file path=ppt/media/image39.svg>
</file>

<file path=ppt/media/image4.tif>
</file>

<file path=ppt/media/image40.png>
</file>

<file path=ppt/media/image41.svg>
</file>

<file path=ppt/media/image42.png>
</file>

<file path=ppt/media/image43.png>
</file>

<file path=ppt/media/image44.png>
</file>

<file path=ppt/media/image45.svg>
</file>

<file path=ppt/media/image46.png>
</file>

<file path=ppt/media/image47.png>
</file>

<file path=ppt/media/image48.svg>
</file>

<file path=ppt/media/image49.png>
</file>

<file path=ppt/media/image5.tif>
</file>

<file path=ppt/media/image50.png>
</file>

<file path=ppt/media/image51.svg>
</file>

<file path=ppt/media/image52.png>
</file>

<file path=ppt/media/image53.png>
</file>

<file path=ppt/media/image54.png>
</file>

<file path=ppt/media/image5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www.oracle.com/technical-resources/articles/java/javareflection.html"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362644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https://livebook.manning.com/book/spring-quickly/chapter-1/v-6/96</a:t>
            </a:r>
          </a:p>
          <a:p>
            <a:pPr>
              <a:defRPr b="1"/>
            </a:pPr>
            <a:endParaRPr lang="en-US" dirty="0"/>
          </a:p>
          <a:p>
            <a:pPr marL="342900" indent="-342900">
              <a:buFontTx/>
              <a:buChar char="-"/>
              <a:defRPr b="1"/>
            </a:pPr>
            <a:endParaRPr lang="en-US" b="0" i="0" dirty="0">
              <a:solidFill>
                <a:srgbClr val="222222"/>
              </a:solidFill>
              <a:effectLst/>
              <a:latin typeface="Merriweather" panose="00000500000000000000" pitchFamily="2" charset="0"/>
            </a:endParaRPr>
          </a:p>
          <a:p>
            <a:pPr marL="342900" indent="-342900">
              <a:buFontTx/>
              <a:buChar char="-"/>
              <a:defRPr b="1"/>
            </a:pPr>
            <a:endParaRPr dirty="0"/>
          </a:p>
        </p:txBody>
      </p:sp>
    </p:spTree>
    <p:extLst>
      <p:ext uri="{BB962C8B-B14F-4D97-AF65-F5344CB8AC3E}">
        <p14:creationId xmlns:p14="http://schemas.microsoft.com/office/powerpoint/2010/main" val="2657736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https://livebook.manning.com/book/spring-quickly/chapter-1/v-6/52</a:t>
            </a:r>
            <a:endParaRPr dirty="0"/>
          </a:p>
        </p:txBody>
      </p:sp>
    </p:spTree>
    <p:extLst>
      <p:ext uri="{BB962C8B-B14F-4D97-AF65-F5344CB8AC3E}">
        <p14:creationId xmlns:p14="http://schemas.microsoft.com/office/powerpoint/2010/main" val="4082912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801411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https://learning.oreilly.com/library/view/pivotal-certified-professional/9781484251362/html/336364_2_En_2_Chapter.xhtml</a:t>
            </a:r>
            <a:endParaRPr dirty="0"/>
          </a:p>
        </p:txBody>
      </p:sp>
    </p:spTree>
    <p:extLst>
      <p:ext uri="{BB962C8B-B14F-4D97-AF65-F5344CB8AC3E}">
        <p14:creationId xmlns:p14="http://schemas.microsoft.com/office/powerpoint/2010/main" val="29022630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5885082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Adding objects to the Spring context without needing the framework to manage them adds unnecessary complexity to your app, making the app both more challenging to maintain and </a:t>
            </a:r>
            <a:r>
              <a:rPr lang="en-US" b="1" dirty="0"/>
              <a:t>less performant</a:t>
            </a:r>
            <a:r>
              <a:rPr lang="en-US" dirty="0"/>
              <a:t>.</a:t>
            </a:r>
          </a:p>
          <a:p>
            <a:r>
              <a:rPr lang="en-US" dirty="0"/>
              <a:t>When you add an object to the Spring context, you allow the framework to manage it with some specific functionality the framework provides. If you add the object to be managed by Spring without getting any benefit from the framework, you just over-engineer your implementation.</a:t>
            </a:r>
          </a:p>
        </p:txBody>
      </p:sp>
    </p:spTree>
    <p:extLst>
      <p:ext uri="{BB962C8B-B14F-4D97-AF65-F5344CB8AC3E}">
        <p14:creationId xmlns:p14="http://schemas.microsoft.com/office/powerpoint/2010/main" val="41551609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https://docs.spring.io/spring-framework/docs/current/reference/html/core.html#spring-core</a:t>
            </a:r>
          </a:p>
          <a:p>
            <a:pPr>
              <a:defRPr b="1"/>
            </a:pPr>
            <a:endParaRPr lang="en-US" dirty="0"/>
          </a:p>
          <a:p>
            <a:pPr>
              <a:defRPr b="1"/>
            </a:pPr>
            <a:r>
              <a:rPr lang="en-US" b="0" i="0" dirty="0">
                <a:solidFill>
                  <a:srgbClr val="262626"/>
                </a:solidFill>
                <a:effectLst/>
                <a:latin typeface="Ubuntu"/>
              </a:rPr>
              <a:t> </a:t>
            </a:r>
            <a:r>
              <a:rPr lang="en-US" dirty="0"/>
              <a:t>ApplicationContext</a:t>
            </a:r>
            <a:r>
              <a:rPr lang="en-US" b="0" i="0" dirty="0">
                <a:solidFill>
                  <a:srgbClr val="262626"/>
                </a:solidFill>
                <a:effectLst/>
                <a:latin typeface="Ubuntu"/>
              </a:rPr>
              <a:t> includes all functionality of the </a:t>
            </a:r>
            <a:r>
              <a:rPr lang="en-US" dirty="0"/>
              <a:t>BeanFactory</a:t>
            </a:r>
          </a:p>
          <a:p>
            <a:pPr>
              <a:defRPr b="1"/>
            </a:pPr>
            <a:endParaRPr lang="en-US" dirty="0"/>
          </a:p>
          <a:p>
            <a:pPr>
              <a:defRPr b="1"/>
            </a:pPr>
            <a:r>
              <a:rPr lang="en-US" b="0" i="0" dirty="0">
                <a:solidFill>
                  <a:srgbClr val="262626"/>
                </a:solidFill>
                <a:effectLst/>
                <a:latin typeface="Ubuntu"/>
              </a:rPr>
              <a:t>Reason for not using ApplicationContext: an </a:t>
            </a:r>
            <a:r>
              <a:rPr lang="en-US" dirty="0"/>
              <a:t>Applet</a:t>
            </a:r>
            <a:r>
              <a:rPr lang="en-US" b="0" i="0" dirty="0">
                <a:solidFill>
                  <a:srgbClr val="262626"/>
                </a:solidFill>
                <a:effectLst/>
                <a:latin typeface="Ubuntu"/>
              </a:rPr>
              <a:t> where memory consumption might be critical, and a few extra kilobytes might make a difference</a:t>
            </a:r>
          </a:p>
          <a:p>
            <a:pPr>
              <a:defRPr b="1"/>
            </a:pPr>
            <a:endParaRPr lang="en-US" b="0" i="0" dirty="0">
              <a:solidFill>
                <a:srgbClr val="262626"/>
              </a:solidFill>
              <a:effectLst/>
              <a:latin typeface="Ubuntu"/>
            </a:endParaRPr>
          </a:p>
          <a:p>
            <a:pPr algn="l" fontAlgn="base"/>
            <a:r>
              <a:rPr lang="en-US" b="0" i="0" dirty="0">
                <a:solidFill>
                  <a:srgbClr val="232629"/>
                </a:solidFill>
                <a:effectLst/>
                <a:latin typeface="-apple-system"/>
              </a:rPr>
              <a:t>@Configuration gives you the ability use many other features with conjunction of other annotations:</a:t>
            </a:r>
          </a:p>
          <a:p>
            <a:pPr marL="342900" indent="-342900" algn="l" fontAlgn="base">
              <a:buFont typeface="Arial" panose="020B0604020202020204" pitchFamily="34" charset="0"/>
              <a:buChar char="•"/>
            </a:pPr>
            <a:r>
              <a:rPr lang="en-US" b="0" i="0" dirty="0">
                <a:solidFill>
                  <a:srgbClr val="232629"/>
                </a:solidFill>
                <a:effectLst/>
                <a:latin typeface="-apple-system"/>
              </a:rPr>
              <a:t>Importing other config @Import(DatabaseConfig.class)</a:t>
            </a:r>
          </a:p>
          <a:p>
            <a:pPr marL="342900" indent="-342900" algn="l" fontAlgn="base">
              <a:buFont typeface="Arial" panose="020B0604020202020204" pitchFamily="34" charset="0"/>
              <a:buChar char="•"/>
            </a:pPr>
            <a:r>
              <a:rPr lang="en-US" b="0" i="0" dirty="0">
                <a:solidFill>
                  <a:srgbClr val="232629"/>
                </a:solidFill>
                <a:effectLst/>
                <a:latin typeface="-apple-system"/>
              </a:rPr>
              <a:t>resource import @PropertySource("classpath:config.properties")</a:t>
            </a:r>
          </a:p>
          <a:p>
            <a:pPr marL="342900" indent="-342900" algn="l" fontAlgn="base">
              <a:buFont typeface="Arial" panose="020B0604020202020204" pitchFamily="34" charset="0"/>
              <a:buChar char="•"/>
            </a:pPr>
            <a:r>
              <a:rPr lang="en-US" b="0" i="0" dirty="0">
                <a:solidFill>
                  <a:srgbClr val="232629"/>
                </a:solidFill>
                <a:effectLst/>
                <a:latin typeface="-apple-system"/>
              </a:rPr>
              <a:t>enable component scan @ComponentScan(basePackages = { "</a:t>
            </a:r>
            <a:r>
              <a:rPr lang="en-US" b="0" i="0" dirty="0" err="1">
                <a:solidFill>
                  <a:srgbClr val="232629"/>
                </a:solidFill>
                <a:effectLst/>
                <a:latin typeface="-apple-system"/>
              </a:rPr>
              <a:t>com.sample</a:t>
            </a:r>
            <a:r>
              <a:rPr lang="en-US" b="0" i="0" dirty="0">
                <a:solidFill>
                  <a:srgbClr val="232629"/>
                </a:solidFill>
                <a:effectLst/>
                <a:latin typeface="-apple-system"/>
              </a:rPr>
              <a:t>.*" })</a:t>
            </a:r>
          </a:p>
          <a:p>
            <a:pPr marL="342900" indent="-342900" algn="l" fontAlgn="base">
              <a:buFont typeface="Arial" panose="020B0604020202020204" pitchFamily="34" charset="0"/>
              <a:buChar char="•"/>
            </a:pPr>
            <a:r>
              <a:rPr lang="en-US" b="0" i="0" dirty="0">
                <a:solidFill>
                  <a:srgbClr val="232629"/>
                </a:solidFill>
                <a:effectLst/>
                <a:latin typeface="-apple-system"/>
              </a:rPr>
              <a:t>marking profile @Profile("production")</a:t>
            </a:r>
          </a:p>
          <a:p>
            <a:pPr marL="342900" indent="-342900" algn="l" fontAlgn="base">
              <a:buFont typeface="Arial" panose="020B0604020202020204" pitchFamily="34" charset="0"/>
              <a:buChar char="•"/>
            </a:pPr>
            <a:r>
              <a:rPr lang="en-US" b="0" i="0" dirty="0">
                <a:solidFill>
                  <a:srgbClr val="232629"/>
                </a:solidFill>
                <a:effectLst/>
                <a:latin typeface="-apple-system"/>
              </a:rPr>
              <a:t>To enable features @Enablexxxx</a:t>
            </a:r>
          </a:p>
          <a:p>
            <a:pPr>
              <a:defRPr b="1"/>
            </a:pPr>
            <a:endParaRPr dirty="0"/>
          </a:p>
        </p:txBody>
      </p:sp>
    </p:spTree>
    <p:extLst>
      <p:ext uri="{BB962C8B-B14F-4D97-AF65-F5344CB8AC3E}">
        <p14:creationId xmlns:p14="http://schemas.microsoft.com/office/powerpoint/2010/main" val="15469931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5038497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7857294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982981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1260598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b="1" i="0" dirty="0">
                <a:solidFill>
                  <a:srgbClr val="000000"/>
                </a:solidFill>
                <a:effectLst/>
                <a:latin typeface="Noto serif" panose="020B0604020202020204" pitchFamily="18" charset="0"/>
              </a:rPr>
              <a:t>!!!</a:t>
            </a:r>
            <a:r>
              <a:rPr lang="en-US" b="0" i="0" dirty="0">
                <a:solidFill>
                  <a:srgbClr val="000000"/>
                </a:solidFill>
                <a:effectLst/>
                <a:latin typeface="Noto serif" panose="020B0604020202020204" pitchFamily="18" charset="0"/>
              </a:rPr>
              <a:t> Spring can manage only the objects that are part of it</a:t>
            </a:r>
          </a:p>
          <a:p>
            <a:pPr>
              <a:defRPr b="1"/>
            </a:pPr>
            <a:endParaRPr lang="en-US" b="0" i="0" dirty="0">
              <a:solidFill>
                <a:srgbClr val="000000"/>
              </a:solidFill>
              <a:effectLst/>
              <a:latin typeface="Noto serif" panose="020B0604020202020204" pitchFamily="18" charset="0"/>
            </a:endParaRPr>
          </a:p>
          <a:p>
            <a:pPr>
              <a:defRPr b="1"/>
            </a:pPr>
            <a:r>
              <a:rPr lang="en-US" b="0" i="0" dirty="0">
                <a:solidFill>
                  <a:srgbClr val="000000"/>
                </a:solidFill>
                <a:effectLst/>
                <a:latin typeface="Noto serif" panose="020B0604020202020204" pitchFamily="18" charset="0"/>
              </a:rPr>
              <a:t>A </a:t>
            </a:r>
            <a:r>
              <a:rPr lang="en-US" b="1" i="0" dirty="0">
                <a:solidFill>
                  <a:srgbClr val="000000"/>
                </a:solidFill>
                <a:effectLst/>
                <a:latin typeface="Noto serif" panose="020B0604020202020204" pitchFamily="18" charset="0"/>
              </a:rPr>
              <a:t>configuration class </a:t>
            </a:r>
            <a:r>
              <a:rPr lang="en-US" b="0" i="0" dirty="0">
                <a:solidFill>
                  <a:srgbClr val="000000"/>
                </a:solidFill>
                <a:effectLst/>
                <a:latin typeface="Noto serif" panose="020B0604020202020204" pitchFamily="18" charset="0"/>
              </a:rPr>
              <a:t>is a special class in Spring applications that we use to instruct Spring to do specific actions. For example, we can tell Spring to create beans or to enable certain functionalities.</a:t>
            </a:r>
          </a:p>
          <a:p>
            <a:pPr>
              <a:defRPr b="1"/>
            </a:pPr>
            <a:endParaRPr lang="en-US" b="0" i="0" dirty="0">
              <a:solidFill>
                <a:srgbClr val="000000"/>
              </a:solidFill>
              <a:effectLst/>
              <a:latin typeface="Noto serif" panose="020B0604020202020204" pitchFamily="18" charset="0"/>
            </a:endParaRPr>
          </a:p>
          <a:p>
            <a:pPr>
              <a:defRPr b="1"/>
            </a:pPr>
            <a:r>
              <a:rPr lang="en-US" b="0" i="0" dirty="0">
                <a:solidFill>
                  <a:srgbClr val="1D1F20"/>
                </a:solidFill>
                <a:effectLst/>
                <a:latin typeface="Roboto" panose="02000000000000000000" pitchFamily="2" charset="0"/>
              </a:rPr>
              <a:t>We can also specify spring bean </a:t>
            </a:r>
            <a:r>
              <a:rPr lang="en-US" b="1" i="0" dirty="0" err="1">
                <a:solidFill>
                  <a:schemeClr val="accent1">
                    <a:lumMod val="75000"/>
                  </a:schemeClr>
                </a:solidFill>
                <a:effectLst/>
                <a:latin typeface="Roboto" panose="02000000000000000000" pitchFamily="2" charset="0"/>
              </a:rPr>
              <a:t>init</a:t>
            </a:r>
            <a:r>
              <a:rPr lang="en-US" b="0" i="0" dirty="0">
                <a:solidFill>
                  <a:srgbClr val="1D1F20"/>
                </a:solidFill>
                <a:effectLst/>
                <a:latin typeface="Roboto" panose="02000000000000000000" pitchFamily="2" charset="0"/>
              </a:rPr>
              <a:t> method and </a:t>
            </a:r>
            <a:r>
              <a:rPr lang="en-US" b="1" i="0" dirty="0">
                <a:solidFill>
                  <a:schemeClr val="accent1">
                    <a:lumMod val="75000"/>
                  </a:schemeClr>
                </a:solidFill>
                <a:effectLst/>
                <a:latin typeface="Roboto" panose="02000000000000000000" pitchFamily="2" charset="0"/>
              </a:rPr>
              <a:t>destroy</a:t>
            </a:r>
            <a:r>
              <a:rPr lang="en-US" b="0" i="0" dirty="0">
                <a:solidFill>
                  <a:srgbClr val="1D1F20"/>
                </a:solidFill>
                <a:effectLst/>
                <a:latin typeface="Roboto" panose="02000000000000000000" pitchFamily="2" charset="0"/>
              </a:rPr>
              <a:t> method. These methods are called when spring bean is being created and when the context is being closed respectively.</a:t>
            </a:r>
          </a:p>
          <a:p>
            <a:pPr>
              <a:defRPr b="1"/>
            </a:pPr>
            <a:endParaRPr lang="en-US" b="0" i="0" dirty="0">
              <a:solidFill>
                <a:srgbClr val="7F7F7F"/>
              </a:solidFill>
              <a:effectLst/>
              <a:latin typeface="Consolas" panose="020B0609020204030204" pitchFamily="49" charset="0"/>
            </a:endParaRPr>
          </a:p>
          <a:p>
            <a:pPr>
              <a:defRPr b="1"/>
            </a:pPr>
            <a:r>
              <a:rPr lang="en-US" b="0" i="0" dirty="0">
                <a:solidFill>
                  <a:srgbClr val="7F7F7F"/>
                </a:solidFill>
                <a:effectLst/>
                <a:latin typeface="Consolas" panose="020B0609020204030204" pitchFamily="49" charset="0"/>
              </a:rPr>
              <a:t>@Bean</a:t>
            </a:r>
            <a:r>
              <a:rPr lang="en-US" b="0" i="0" dirty="0">
                <a:solidFill>
                  <a:srgbClr val="2A2A2A"/>
                </a:solidFill>
                <a:effectLst/>
                <a:latin typeface="Consolas" panose="020B0609020204030204" pitchFamily="49" charset="0"/>
              </a:rPr>
              <a:t>(name= {</a:t>
            </a:r>
            <a:r>
              <a:rPr lang="en-US" b="0" i="0" dirty="0">
                <a:solidFill>
                  <a:srgbClr val="BF00B8"/>
                </a:solidFill>
                <a:effectLst/>
                <a:latin typeface="Consolas" panose="020B0609020204030204" pitchFamily="49" charset="0"/>
              </a:rPr>
              <a:t>"</a:t>
            </a:r>
            <a:r>
              <a:rPr lang="en-US" b="0" i="0" dirty="0" err="1">
                <a:solidFill>
                  <a:srgbClr val="BF00B8"/>
                </a:solidFill>
                <a:effectLst/>
                <a:latin typeface="Consolas" panose="020B0609020204030204" pitchFamily="49" charset="0"/>
              </a:rPr>
              <a:t>getMyFileSystemBean</a:t>
            </a:r>
            <a:r>
              <a:rPr lang="en-US" b="0" i="0" dirty="0">
                <a:solidFill>
                  <a:srgbClr val="BF00B8"/>
                </a:solidFill>
                <a:effectLst/>
                <a:latin typeface="Consolas" panose="020B0609020204030204" pitchFamily="49" charset="0"/>
              </a:rPr>
              <a:t>"</a:t>
            </a:r>
            <a:r>
              <a:rPr lang="en-US" b="0" i="0" dirty="0">
                <a:solidFill>
                  <a:srgbClr val="2A2A2A"/>
                </a:solidFill>
                <a:effectLst/>
                <a:latin typeface="Consolas" panose="020B0609020204030204" pitchFamily="49" charset="0"/>
              </a:rPr>
              <a:t>,</a:t>
            </a:r>
            <a:r>
              <a:rPr lang="en-US" b="0" i="0" dirty="0">
                <a:solidFill>
                  <a:srgbClr val="BF00B8"/>
                </a:solidFill>
                <a:effectLst/>
                <a:latin typeface="Consolas" panose="020B0609020204030204" pitchFamily="49" charset="0"/>
              </a:rPr>
              <a:t>"</a:t>
            </a:r>
            <a:r>
              <a:rPr lang="en-US" b="0" i="0" dirty="0" err="1">
                <a:solidFill>
                  <a:srgbClr val="BF00B8"/>
                </a:solidFill>
                <a:effectLst/>
                <a:latin typeface="Consolas" panose="020B0609020204030204" pitchFamily="49" charset="0"/>
              </a:rPr>
              <a:t>MyFileSystemBean</a:t>
            </a:r>
            <a:r>
              <a:rPr lang="en-US" b="0" i="0" dirty="0">
                <a:solidFill>
                  <a:srgbClr val="BF00B8"/>
                </a:solidFill>
                <a:effectLst/>
                <a:latin typeface="Consolas" panose="020B0609020204030204" pitchFamily="49" charset="0"/>
              </a:rPr>
              <a:t>"</a:t>
            </a:r>
            <a:r>
              <a:rPr lang="en-US" b="0" i="0" dirty="0">
                <a:solidFill>
                  <a:srgbClr val="2A2A2A"/>
                </a:solidFill>
                <a:effectLst/>
                <a:latin typeface="Consolas" panose="020B0609020204030204" pitchFamily="49" charset="0"/>
              </a:rPr>
              <a:t>}, </a:t>
            </a:r>
            <a:r>
              <a:rPr lang="en-US" b="0" i="0" dirty="0" err="1">
                <a:solidFill>
                  <a:srgbClr val="2A2A2A"/>
                </a:solidFill>
                <a:effectLst/>
                <a:latin typeface="Consolas" panose="020B0609020204030204" pitchFamily="49" charset="0"/>
              </a:rPr>
              <a:t>initMethod</a:t>
            </a:r>
            <a:r>
              <a:rPr lang="en-US" b="0" i="0" dirty="0">
                <a:solidFill>
                  <a:srgbClr val="2A2A2A"/>
                </a:solidFill>
                <a:effectLst/>
                <a:latin typeface="Consolas" panose="020B0609020204030204" pitchFamily="49" charset="0"/>
              </a:rPr>
              <a:t>=</a:t>
            </a:r>
            <a:r>
              <a:rPr lang="en-US" b="0" i="0" dirty="0">
                <a:solidFill>
                  <a:srgbClr val="BF00B8"/>
                </a:solidFill>
                <a:effectLst/>
                <a:latin typeface="Consolas" panose="020B0609020204030204" pitchFamily="49" charset="0"/>
              </a:rPr>
              <a:t>"</a:t>
            </a:r>
            <a:r>
              <a:rPr lang="en-US" b="0" i="0" dirty="0" err="1">
                <a:solidFill>
                  <a:srgbClr val="BF00B8"/>
                </a:solidFill>
                <a:effectLst/>
                <a:latin typeface="Consolas" panose="020B0609020204030204" pitchFamily="49" charset="0"/>
              </a:rPr>
              <a:t>init</a:t>
            </a:r>
            <a:r>
              <a:rPr lang="en-US" b="0" i="0" dirty="0">
                <a:solidFill>
                  <a:srgbClr val="BF00B8"/>
                </a:solidFill>
                <a:effectLst/>
                <a:latin typeface="Consolas" panose="020B0609020204030204" pitchFamily="49" charset="0"/>
              </a:rPr>
              <a:t>"</a:t>
            </a:r>
            <a:r>
              <a:rPr lang="en-US" b="0" i="0" dirty="0">
                <a:solidFill>
                  <a:srgbClr val="2A2A2A"/>
                </a:solidFill>
                <a:effectLst/>
                <a:latin typeface="Consolas" panose="020B0609020204030204" pitchFamily="49" charset="0"/>
              </a:rPr>
              <a:t>, </a:t>
            </a:r>
            <a:r>
              <a:rPr lang="en-US" b="0" i="0" dirty="0" err="1">
                <a:solidFill>
                  <a:srgbClr val="2A2A2A"/>
                </a:solidFill>
                <a:effectLst/>
                <a:latin typeface="Consolas" panose="020B0609020204030204" pitchFamily="49" charset="0"/>
              </a:rPr>
              <a:t>destroyMethod</a:t>
            </a:r>
            <a:r>
              <a:rPr lang="en-US" b="0" i="0" dirty="0">
                <a:solidFill>
                  <a:srgbClr val="2A2A2A"/>
                </a:solidFill>
                <a:effectLst/>
                <a:latin typeface="Consolas" panose="020B0609020204030204" pitchFamily="49" charset="0"/>
              </a:rPr>
              <a:t>=</a:t>
            </a:r>
            <a:r>
              <a:rPr lang="en-US" b="0" i="0" dirty="0">
                <a:solidFill>
                  <a:srgbClr val="BF00B8"/>
                </a:solidFill>
                <a:effectLst/>
                <a:latin typeface="Consolas" panose="020B0609020204030204" pitchFamily="49" charset="0"/>
              </a:rPr>
              <a:t>"destroy"</a:t>
            </a:r>
            <a:r>
              <a:rPr lang="en-US" b="0" i="0" dirty="0">
                <a:solidFill>
                  <a:srgbClr val="2A2A2A"/>
                </a:solidFill>
                <a:effectLst/>
                <a:latin typeface="Consolas" panose="020B0609020204030204" pitchFamily="49" charset="0"/>
              </a:rPr>
              <a:t>) </a:t>
            </a:r>
          </a:p>
          <a:p>
            <a:pPr>
              <a:defRPr b="1"/>
            </a:pPr>
            <a:r>
              <a:rPr lang="en-US" b="0" i="0" dirty="0">
                <a:solidFill>
                  <a:srgbClr val="651FFF"/>
                </a:solidFill>
                <a:effectLst/>
                <a:latin typeface="Consolas" panose="020B0609020204030204" pitchFamily="49" charset="0"/>
              </a:rPr>
              <a:t>public</a:t>
            </a:r>
            <a:r>
              <a:rPr lang="en-US" b="0" i="0" dirty="0">
                <a:solidFill>
                  <a:srgbClr val="2A2A2A"/>
                </a:solidFill>
                <a:effectLst/>
                <a:latin typeface="Consolas" panose="020B0609020204030204" pitchFamily="49" charset="0"/>
              </a:rPr>
              <a:t> </a:t>
            </a:r>
            <a:r>
              <a:rPr lang="en-US" b="0" i="0" dirty="0" err="1">
                <a:solidFill>
                  <a:srgbClr val="2A2A2A"/>
                </a:solidFill>
                <a:effectLst/>
                <a:latin typeface="Consolas" panose="020B0609020204030204" pitchFamily="49" charset="0"/>
              </a:rPr>
              <a:t>MyFileSystemBean</a:t>
            </a:r>
            <a:r>
              <a:rPr lang="en-US" b="0" i="0" dirty="0">
                <a:solidFill>
                  <a:srgbClr val="2A2A2A"/>
                </a:solidFill>
                <a:effectLst/>
                <a:latin typeface="Consolas" panose="020B0609020204030204" pitchFamily="49" charset="0"/>
              </a:rPr>
              <a:t> </a:t>
            </a:r>
            <a:r>
              <a:rPr lang="en-US" b="0" i="0" dirty="0" err="1">
                <a:solidFill>
                  <a:srgbClr val="2A2A2A"/>
                </a:solidFill>
                <a:effectLst/>
                <a:latin typeface="Consolas" panose="020B0609020204030204" pitchFamily="49" charset="0"/>
              </a:rPr>
              <a:t>getMyFileSystemBean</a:t>
            </a:r>
            <a:r>
              <a:rPr lang="en-US" b="0" i="0" dirty="0">
                <a:solidFill>
                  <a:srgbClr val="B9B9B9"/>
                </a:solidFill>
                <a:effectLst/>
                <a:latin typeface="Consolas" panose="020B0609020204030204" pitchFamily="49" charset="0"/>
              </a:rPr>
              <a:t>()</a:t>
            </a:r>
            <a:r>
              <a:rPr lang="en-US" b="0" i="0" dirty="0">
                <a:solidFill>
                  <a:srgbClr val="2A2A2A"/>
                </a:solidFill>
                <a:effectLst/>
                <a:latin typeface="Consolas" panose="020B0609020204030204" pitchFamily="49" charset="0"/>
              </a:rPr>
              <a:t> </a:t>
            </a:r>
          </a:p>
          <a:p>
            <a:pPr>
              <a:defRPr b="1"/>
            </a:pPr>
            <a:r>
              <a:rPr lang="en-US" b="0" i="0" dirty="0">
                <a:solidFill>
                  <a:srgbClr val="2A2A2A"/>
                </a:solidFill>
                <a:effectLst/>
                <a:latin typeface="Consolas" panose="020B0609020204030204" pitchFamily="49" charset="0"/>
              </a:rPr>
              <a:t>{</a:t>
            </a:r>
          </a:p>
          <a:p>
            <a:pPr>
              <a:defRPr b="1"/>
            </a:pPr>
            <a:r>
              <a:rPr lang="en-US" b="0" i="0" dirty="0">
                <a:solidFill>
                  <a:srgbClr val="2A2A2A"/>
                </a:solidFill>
                <a:effectLst/>
                <a:latin typeface="Consolas" panose="020B0609020204030204" pitchFamily="49" charset="0"/>
              </a:rPr>
              <a:t>    </a:t>
            </a:r>
            <a:r>
              <a:rPr lang="en-US" b="0" i="0" dirty="0">
                <a:solidFill>
                  <a:srgbClr val="651FFF"/>
                </a:solidFill>
                <a:effectLst/>
                <a:latin typeface="Consolas" panose="020B0609020204030204" pitchFamily="49" charset="0"/>
              </a:rPr>
              <a:t>return</a:t>
            </a:r>
            <a:r>
              <a:rPr lang="en-US" b="0" i="0" dirty="0">
                <a:solidFill>
                  <a:srgbClr val="2A2A2A"/>
                </a:solidFill>
                <a:effectLst/>
                <a:latin typeface="Consolas" panose="020B0609020204030204" pitchFamily="49" charset="0"/>
              </a:rPr>
              <a:t> </a:t>
            </a:r>
            <a:r>
              <a:rPr lang="en-US" b="0" i="0" dirty="0">
                <a:solidFill>
                  <a:srgbClr val="651FFF"/>
                </a:solidFill>
                <a:effectLst/>
                <a:latin typeface="Consolas" panose="020B0609020204030204" pitchFamily="49" charset="0"/>
              </a:rPr>
              <a:t>new</a:t>
            </a:r>
            <a:r>
              <a:rPr lang="en-US" b="0" i="0" dirty="0">
                <a:solidFill>
                  <a:srgbClr val="2A2A2A"/>
                </a:solidFill>
                <a:effectLst/>
                <a:latin typeface="Consolas" panose="020B0609020204030204" pitchFamily="49" charset="0"/>
              </a:rPr>
              <a:t> </a:t>
            </a:r>
            <a:r>
              <a:rPr lang="en-US" b="0" i="0" dirty="0" err="1">
                <a:solidFill>
                  <a:srgbClr val="2A2A2A"/>
                </a:solidFill>
                <a:effectLst/>
                <a:latin typeface="Consolas" panose="020B0609020204030204" pitchFamily="49" charset="0"/>
              </a:rPr>
              <a:t>MyFileSystemBean</a:t>
            </a:r>
            <a:r>
              <a:rPr lang="en-US" b="0" i="0" dirty="0">
                <a:solidFill>
                  <a:srgbClr val="2A2A2A"/>
                </a:solidFill>
                <a:effectLst/>
                <a:latin typeface="Consolas" panose="020B0609020204030204" pitchFamily="49" charset="0"/>
              </a:rPr>
              <a:t>();</a:t>
            </a:r>
          </a:p>
          <a:p>
            <a:pPr>
              <a:defRPr b="1"/>
            </a:pPr>
            <a:r>
              <a:rPr lang="en-US" b="0" i="0" dirty="0">
                <a:solidFill>
                  <a:srgbClr val="2A2A2A"/>
                </a:solidFill>
                <a:effectLst/>
                <a:latin typeface="Consolas" panose="020B0609020204030204" pitchFamily="49" charset="0"/>
              </a:rPr>
              <a:t>}</a:t>
            </a:r>
          </a:p>
          <a:p>
            <a:pPr>
              <a:defRPr b="1"/>
            </a:pPr>
            <a:r>
              <a:rPr lang="en-US" b="1" i="0" dirty="0">
                <a:solidFill>
                  <a:srgbClr val="1D1F20"/>
                </a:solidFill>
                <a:effectLst/>
                <a:latin typeface="Roboto" panose="02000000000000000000" pitchFamily="2" charset="0"/>
              </a:rPr>
              <a:t>!!!</a:t>
            </a:r>
            <a:r>
              <a:rPr lang="en-US" b="0" i="0" dirty="0">
                <a:solidFill>
                  <a:srgbClr val="1D1F20"/>
                </a:solidFill>
                <a:effectLst/>
                <a:latin typeface="Roboto" panose="02000000000000000000" pitchFamily="2" charset="0"/>
              </a:rPr>
              <a:t> “</a:t>
            </a:r>
            <a:r>
              <a:rPr lang="en-US" b="0" i="0" dirty="0" err="1">
                <a:solidFill>
                  <a:srgbClr val="1D1F20"/>
                </a:solidFill>
                <a:effectLst/>
                <a:latin typeface="Roboto" panose="02000000000000000000" pitchFamily="2" charset="0"/>
              </a:rPr>
              <a:t>init</a:t>
            </a:r>
            <a:r>
              <a:rPr lang="en-US" b="0" i="0" dirty="0">
                <a:solidFill>
                  <a:srgbClr val="1D1F20"/>
                </a:solidFill>
                <a:effectLst/>
                <a:latin typeface="Roboto" panose="02000000000000000000" pitchFamily="2" charset="0"/>
              </a:rPr>
              <a:t>” method is being called when context </a:t>
            </a:r>
            <a:r>
              <a:rPr lang="en-US" dirty="0"/>
              <a:t>refresh</a:t>
            </a:r>
            <a:r>
              <a:rPr lang="en-US" b="0" i="0" dirty="0">
                <a:solidFill>
                  <a:srgbClr val="1D1F20"/>
                </a:solidFill>
                <a:effectLst/>
                <a:latin typeface="Roboto" panose="02000000000000000000" pitchFamily="2" charset="0"/>
              </a:rPr>
              <a:t> method is invoked  and “destroy” method is called when context </a:t>
            </a:r>
            <a:r>
              <a:rPr lang="en-US" dirty="0"/>
              <a:t>close</a:t>
            </a:r>
            <a:r>
              <a:rPr lang="en-US" b="0" i="0" dirty="0">
                <a:solidFill>
                  <a:srgbClr val="1D1F20"/>
                </a:solidFill>
                <a:effectLst/>
                <a:latin typeface="Roboto" panose="02000000000000000000" pitchFamily="2" charset="0"/>
              </a:rPr>
              <a:t> method is invoked.</a:t>
            </a:r>
          </a:p>
          <a:p>
            <a:pPr>
              <a:defRPr b="1"/>
            </a:pPr>
            <a:endParaRPr lang="en-US" b="0" i="0" dirty="0">
              <a:solidFill>
                <a:srgbClr val="1D1F20"/>
              </a:solidFill>
              <a:effectLst/>
              <a:latin typeface="Roboto" panose="02000000000000000000" pitchFamily="2" charset="0"/>
            </a:endParaRPr>
          </a:p>
          <a:p>
            <a:pPr>
              <a:defRPr b="1"/>
            </a:pPr>
            <a:r>
              <a:rPr lang="en-US" b="0" i="0" u="sng" dirty="0">
                <a:solidFill>
                  <a:srgbClr val="1D1F20"/>
                </a:solidFill>
                <a:effectLst/>
                <a:latin typeface="Roboto" panose="02000000000000000000" pitchFamily="2" charset="0"/>
              </a:rPr>
              <a:t>Best Practices:</a:t>
            </a:r>
          </a:p>
          <a:p>
            <a:pPr>
              <a:defRPr b="1"/>
            </a:pPr>
            <a:r>
              <a:rPr lang="en-US" b="0" i="0" u="none" dirty="0">
                <a:solidFill>
                  <a:srgbClr val="1D1F20"/>
                </a:solidFill>
                <a:effectLst/>
                <a:latin typeface="Roboto" panose="02000000000000000000" pitchFamily="2" charset="0"/>
              </a:rPr>
              <a:t>-method doesn’t contain a verb. You probably learned that a Java best practice is to put verbs in method names because the methods generally represent actions. But for methods we use to add beans in the Spring context, we don’t follow this convention. Such methods represent the object instances they return and that will now be part of the Spring context. The method’s name also becomes the bean’s name. By convention, you can use nouns, and most often they have the same name as the class.</a:t>
            </a:r>
          </a:p>
          <a:p>
            <a:pPr>
              <a:defRPr b="1"/>
            </a:pPr>
            <a:endParaRPr lang="en-US" b="0" i="0" dirty="0">
              <a:solidFill>
                <a:srgbClr val="1D1F20"/>
              </a:solidFill>
              <a:effectLst/>
              <a:latin typeface="Roboto" panose="02000000000000000000" pitchFamily="2" charset="0"/>
            </a:endParaRPr>
          </a:p>
          <a:p>
            <a:pPr>
              <a:defRPr b="1"/>
            </a:pPr>
            <a:endParaRPr lang="en-US" b="0" i="0" dirty="0">
              <a:solidFill>
                <a:srgbClr val="1D1F20"/>
              </a:solidFill>
              <a:effectLst/>
              <a:latin typeface="Roboto" panose="02000000000000000000" pitchFamily="2" charset="0"/>
            </a:endParaRPr>
          </a:p>
          <a:p>
            <a:pPr>
              <a:defRPr b="1"/>
            </a:pPr>
            <a:r>
              <a:rPr lang="en-US" b="1" i="0" u="sng" dirty="0">
                <a:solidFill>
                  <a:srgbClr val="1D1F20"/>
                </a:solidFill>
                <a:effectLst/>
                <a:latin typeface="Roboto" panose="02000000000000000000" pitchFamily="2" charset="0"/>
              </a:rPr>
              <a:t>@Bean in @Configuration</a:t>
            </a:r>
          </a:p>
          <a:p>
            <a:pPr algn="l" fontAlgn="base"/>
            <a:r>
              <a:rPr lang="en-US" b="0" i="0" dirty="0">
                <a:solidFill>
                  <a:srgbClr val="232629"/>
                </a:solidFill>
                <a:effectLst/>
                <a:latin typeface="-apple-system"/>
              </a:rPr>
              <a:t>@Configuration gives you the ability use many other features with conjunction of other annotations:</a:t>
            </a:r>
          </a:p>
          <a:p>
            <a:pPr marL="342900" indent="-342900" algn="l" fontAlgn="base">
              <a:buFont typeface="Arial" panose="020B0604020202020204" pitchFamily="34" charset="0"/>
              <a:buChar char="•"/>
            </a:pPr>
            <a:r>
              <a:rPr lang="en-US" b="0" i="0" dirty="0">
                <a:solidFill>
                  <a:srgbClr val="232629"/>
                </a:solidFill>
                <a:effectLst/>
                <a:latin typeface="-apple-system"/>
              </a:rPr>
              <a:t>Importing other config @Import(DatabaseConfig.class)</a:t>
            </a:r>
          </a:p>
          <a:p>
            <a:pPr marL="342900" indent="-342900" algn="l" fontAlgn="base">
              <a:buFont typeface="Arial" panose="020B0604020202020204" pitchFamily="34" charset="0"/>
              <a:buChar char="•"/>
            </a:pPr>
            <a:r>
              <a:rPr lang="en-US" b="0" i="0" dirty="0">
                <a:solidFill>
                  <a:srgbClr val="232629"/>
                </a:solidFill>
                <a:effectLst/>
                <a:latin typeface="-apple-system"/>
              </a:rPr>
              <a:t>resource import @PropertySource("classpath:config.properties")</a:t>
            </a:r>
          </a:p>
          <a:p>
            <a:pPr marL="342900" indent="-342900" algn="l" fontAlgn="base">
              <a:buFont typeface="Arial" panose="020B0604020202020204" pitchFamily="34" charset="0"/>
              <a:buChar char="•"/>
            </a:pPr>
            <a:r>
              <a:rPr lang="en-US" b="0" i="0" dirty="0">
                <a:solidFill>
                  <a:srgbClr val="232629"/>
                </a:solidFill>
                <a:effectLst/>
                <a:latin typeface="-apple-system"/>
              </a:rPr>
              <a:t>enable component scan @ComponentScan(basePackages = { "</a:t>
            </a:r>
            <a:r>
              <a:rPr lang="en-US" b="0" i="0" dirty="0" err="1">
                <a:solidFill>
                  <a:srgbClr val="232629"/>
                </a:solidFill>
                <a:effectLst/>
                <a:latin typeface="-apple-system"/>
              </a:rPr>
              <a:t>com.sample</a:t>
            </a:r>
            <a:r>
              <a:rPr lang="en-US" b="0" i="0" dirty="0">
                <a:solidFill>
                  <a:srgbClr val="232629"/>
                </a:solidFill>
                <a:effectLst/>
                <a:latin typeface="-apple-system"/>
              </a:rPr>
              <a:t>.*" })</a:t>
            </a:r>
          </a:p>
          <a:p>
            <a:pPr marL="342900" indent="-342900" algn="l" fontAlgn="base">
              <a:buFont typeface="Arial" panose="020B0604020202020204" pitchFamily="34" charset="0"/>
              <a:buChar char="•"/>
            </a:pPr>
            <a:r>
              <a:rPr lang="en-US" b="0" i="0" dirty="0">
                <a:solidFill>
                  <a:srgbClr val="232629"/>
                </a:solidFill>
                <a:effectLst/>
                <a:latin typeface="-apple-system"/>
              </a:rPr>
              <a:t>marking profile @Profile("production")</a:t>
            </a:r>
          </a:p>
          <a:p>
            <a:pPr marL="342900" indent="-342900" algn="l" fontAlgn="base">
              <a:buFont typeface="Arial" panose="020B0604020202020204" pitchFamily="34" charset="0"/>
              <a:buChar char="•"/>
            </a:pPr>
            <a:r>
              <a:rPr lang="en-US" b="0" i="0" dirty="0">
                <a:solidFill>
                  <a:srgbClr val="232629"/>
                </a:solidFill>
                <a:effectLst/>
                <a:latin typeface="-apple-system"/>
              </a:rPr>
              <a:t>To enable features @Enablexxxx</a:t>
            </a:r>
          </a:p>
          <a:p>
            <a:pPr>
              <a:defRPr b="1"/>
            </a:pPr>
            <a:endParaRPr lang="en-US" b="0" i="0" u="none" dirty="0">
              <a:solidFill>
                <a:srgbClr val="1D1F20"/>
              </a:solidFill>
              <a:effectLst/>
              <a:latin typeface="Roboto" panose="02000000000000000000" pitchFamily="2" charset="0"/>
            </a:endParaRPr>
          </a:p>
          <a:p>
            <a:pPr>
              <a:defRPr b="1"/>
            </a:pPr>
            <a:r>
              <a:rPr lang="en-US" b="1" i="0" u="sng" dirty="0">
                <a:solidFill>
                  <a:srgbClr val="1D1F20"/>
                </a:solidFill>
                <a:effectLst/>
                <a:latin typeface="Roboto" panose="02000000000000000000" pitchFamily="2" charset="0"/>
              </a:rPr>
              <a:t>@Bean Lite Mode</a:t>
            </a:r>
          </a:p>
          <a:p>
            <a:pPr marL="0" marR="0" lvl="0" indent="0" defTabSz="457200" eaLnBrk="1" fontAlgn="auto" latinLnBrk="0" hangingPunct="1">
              <a:lnSpc>
                <a:spcPct val="117999"/>
              </a:lnSpc>
              <a:spcBef>
                <a:spcPts val="0"/>
              </a:spcBef>
              <a:spcAft>
                <a:spcPts val="0"/>
              </a:spcAft>
              <a:buClrTx/>
              <a:buSzTx/>
              <a:buFontTx/>
              <a:buNone/>
              <a:tabLst/>
              <a:defRPr b="1"/>
            </a:pPr>
            <a:r>
              <a:rPr lang="en-US" b="0" i="0" dirty="0">
                <a:solidFill>
                  <a:srgbClr val="1D1F20"/>
                </a:solidFill>
                <a:effectLst/>
                <a:latin typeface="Roboto" panose="02000000000000000000" pitchFamily="2" charset="0"/>
              </a:rPr>
              <a:t>- </a:t>
            </a:r>
            <a:r>
              <a:rPr lang="en-US" b="0" i="0" dirty="0"/>
              <a:t>'inter-bean references' are not supported in lite mode (invocation is a standard Java method invocation; Spring does not intercept the invocation)</a:t>
            </a:r>
            <a:endParaRPr lang="en-US" b="1" dirty="0"/>
          </a:p>
          <a:p>
            <a:pPr>
              <a:defRPr b="1"/>
            </a:pPr>
            <a:endParaRPr lang="en-US" b="0" i="0" dirty="0">
              <a:solidFill>
                <a:srgbClr val="000000"/>
              </a:solidFill>
              <a:effectLst/>
              <a:latin typeface="Consolas" panose="020B0609020204030204" pitchFamily="49" charset="0"/>
            </a:endParaRPr>
          </a:p>
          <a:p>
            <a:pPr>
              <a:defRPr b="1"/>
            </a:pPr>
            <a:endParaRPr dirty="0"/>
          </a:p>
        </p:txBody>
      </p:sp>
    </p:spTree>
    <p:extLst>
      <p:ext uri="{BB962C8B-B14F-4D97-AF65-F5344CB8AC3E}">
        <p14:creationId xmlns:p14="http://schemas.microsoft.com/office/powerpoint/2010/main" val="32258452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Shape 847"/>
          <p:cNvSpPr>
            <a:spLocks noGrp="1" noRot="1" noChangeAspect="1"/>
          </p:cNvSpPr>
          <p:nvPr>
            <p:ph type="sldImg"/>
          </p:nvPr>
        </p:nvSpPr>
        <p:spPr>
          <a:xfrm>
            <a:off x="381000" y="685800"/>
            <a:ext cx="6096000" cy="3429000"/>
          </a:xfrm>
          <a:prstGeom prst="rect">
            <a:avLst/>
          </a:prstGeom>
        </p:spPr>
        <p:txBody>
          <a:bodyPr/>
          <a:lstStyle/>
          <a:p>
            <a:endParaRPr/>
          </a:p>
        </p:txBody>
      </p:sp>
      <p:sp>
        <p:nvSpPr>
          <p:cNvPr id="848" name="Shape 848"/>
          <p:cNvSpPr>
            <a:spLocks noGrp="1"/>
          </p:cNvSpPr>
          <p:nvPr>
            <p:ph type="body" sz="quarter" idx="1"/>
          </p:nvPr>
        </p:nvSpPr>
        <p:spPr>
          <a:prstGeom prst="rect">
            <a:avLst/>
          </a:prstGeom>
        </p:spPr>
        <p:txBody>
          <a:bodyPr/>
          <a:lstStyle/>
          <a:p>
            <a:pPr>
              <a:defRPr b="1"/>
            </a:pPr>
            <a:r>
              <a:rPr lang="en-US" b="0" dirty="0"/>
              <a:t>Your objective is to add the Bean object to the context.</a:t>
            </a:r>
            <a:endParaRPr b="0" dirty="0"/>
          </a:p>
        </p:txBody>
      </p:sp>
    </p:spTree>
    <p:extLst>
      <p:ext uri="{BB962C8B-B14F-4D97-AF65-F5344CB8AC3E}">
        <p14:creationId xmlns:p14="http://schemas.microsoft.com/office/powerpoint/2010/main" val="475124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b="1" dirty="0"/>
              <a:t>https://learning.oreilly.com/api/v2/epubs/urn:orm:book:9781617298691/files/Images/CH02_F14_Spilca2.png</a:t>
            </a:r>
          </a:p>
          <a:p>
            <a:pPr>
              <a:defRPr b="1"/>
            </a:pPr>
            <a:br>
              <a:rPr lang="en-US" b="0" dirty="0"/>
            </a:br>
            <a:r>
              <a:rPr lang="en-US" b="0" dirty="0"/>
              <a:t>Supplier&lt;Bean1&gt; bean1Supplier = () -&gt; x;</a:t>
            </a:r>
            <a:endParaRPr b="0" dirty="0"/>
          </a:p>
        </p:txBody>
      </p:sp>
    </p:spTree>
    <p:extLst>
      <p:ext uri="{BB962C8B-B14F-4D97-AF65-F5344CB8AC3E}">
        <p14:creationId xmlns:p14="http://schemas.microsoft.com/office/powerpoint/2010/main" val="5974672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b="0" dirty="0"/>
              <a:t>Using </a:t>
            </a:r>
            <a:r>
              <a:rPr lang="en-US" b="1" dirty="0"/>
              <a:t>@Component </a:t>
            </a:r>
            <a:r>
              <a:rPr lang="en-US" b="0" dirty="0"/>
              <a:t>is generic and gives you no detail about the responsibility of the object you’re implementing</a:t>
            </a:r>
          </a:p>
          <a:p>
            <a:pPr>
              <a:defRPr b="1"/>
            </a:pPr>
            <a:r>
              <a:rPr lang="en-US" b="0" i="0" dirty="0">
                <a:solidFill>
                  <a:srgbClr val="000000"/>
                </a:solidFill>
                <a:effectLst/>
                <a:latin typeface="Noto serif" panose="02020600060500020200" pitchFamily="18" charset="0"/>
              </a:rPr>
              <a:t>Spring offers us the </a:t>
            </a:r>
            <a:r>
              <a:rPr lang="en-US" b="1" i="0" dirty="0">
                <a:solidFill>
                  <a:srgbClr val="000000"/>
                </a:solidFill>
                <a:effectLst/>
                <a:latin typeface="Courier New" panose="02070309020205020404" pitchFamily="49" charset="0"/>
              </a:rPr>
              <a:t>@Service</a:t>
            </a:r>
            <a:r>
              <a:rPr lang="en-US" b="1" i="0" dirty="0">
                <a:solidFill>
                  <a:srgbClr val="000000"/>
                </a:solidFill>
                <a:effectLst/>
                <a:latin typeface="Noto serif" panose="02020600060500020200" pitchFamily="18" charset="0"/>
              </a:rPr>
              <a:t> </a:t>
            </a:r>
            <a:r>
              <a:rPr lang="en-US" b="0" i="0" dirty="0">
                <a:solidFill>
                  <a:srgbClr val="000000"/>
                </a:solidFill>
                <a:effectLst/>
                <a:latin typeface="Noto serif" panose="02020600060500020200" pitchFamily="18" charset="0"/>
              </a:rPr>
              <a:t>annotation to mark a component that takes the responsibility of a service and the </a:t>
            </a:r>
            <a:r>
              <a:rPr lang="en-US" b="1" i="0" dirty="0">
                <a:solidFill>
                  <a:srgbClr val="000000"/>
                </a:solidFill>
                <a:effectLst/>
                <a:latin typeface="Courier New" panose="02070309020205020404" pitchFamily="49" charset="0"/>
              </a:rPr>
              <a:t>@Repository</a:t>
            </a:r>
            <a:r>
              <a:rPr lang="en-US" b="1" i="0" dirty="0">
                <a:solidFill>
                  <a:srgbClr val="000000"/>
                </a:solidFill>
                <a:effectLst/>
                <a:latin typeface="Noto serif" panose="02020600060500020200" pitchFamily="18" charset="0"/>
              </a:rPr>
              <a:t> </a:t>
            </a:r>
            <a:r>
              <a:rPr lang="en-US" b="0" i="0" dirty="0">
                <a:solidFill>
                  <a:srgbClr val="000000"/>
                </a:solidFill>
                <a:effectLst/>
                <a:latin typeface="Noto serif" panose="02020600060500020200" pitchFamily="18" charset="0"/>
              </a:rPr>
              <a:t>annotation to mark a component that implements a repository responsibility </a:t>
            </a:r>
          </a:p>
          <a:p>
            <a:pPr>
              <a:defRPr b="1"/>
            </a:pPr>
            <a:r>
              <a:rPr lang="en-US" b="0" i="0" dirty="0">
                <a:solidFill>
                  <a:srgbClr val="000000"/>
                </a:solidFill>
                <a:effectLst/>
                <a:latin typeface="Noto serif" panose="02020600060500020200" pitchFamily="18" charset="0"/>
              </a:rPr>
              <a:t>@Service, @Repository,@Controller helps with defining an extra intent for the class (metadata).</a:t>
            </a:r>
            <a:br>
              <a:rPr lang="en-US" dirty="0"/>
            </a:br>
            <a:endParaRPr lang="en-US" b="1" dirty="0"/>
          </a:p>
          <a:p>
            <a:pPr>
              <a:defRPr b="1"/>
            </a:pPr>
            <a:r>
              <a:rPr lang="en-US" b="0" dirty="0"/>
              <a:t>Stereotype annotations are used to mark classes according to their purpose.</a:t>
            </a:r>
          </a:p>
          <a:p>
            <a:pPr>
              <a:defRPr b="1"/>
            </a:pPr>
            <a:r>
              <a:rPr lang="en-US" b="1" dirty="0"/>
              <a:t>@Component</a:t>
            </a:r>
            <a:r>
              <a:rPr lang="en-US" b="0" dirty="0"/>
              <a:t>: template for any Spring-managed component(bean).</a:t>
            </a:r>
          </a:p>
          <a:p>
            <a:pPr>
              <a:defRPr b="1"/>
            </a:pPr>
            <a:r>
              <a:rPr lang="en-US" b="1" dirty="0"/>
              <a:t>@Repository: </a:t>
            </a:r>
            <a:r>
              <a:rPr lang="en-US" b="0" dirty="0"/>
              <a:t>template for a component used to provide data access, specialization of the @Component annotation for the DAO layer.</a:t>
            </a:r>
          </a:p>
          <a:p>
            <a:pPr>
              <a:defRPr b="1"/>
            </a:pPr>
            <a:r>
              <a:rPr lang="en-US" b="1" dirty="0"/>
              <a:t>@Servic</a:t>
            </a:r>
            <a:r>
              <a:rPr lang="en-US" b="0" dirty="0"/>
              <a:t>e: template for a component that provides service execution, specialization of the @Component annotation for the Service layer.</a:t>
            </a:r>
          </a:p>
          <a:p>
            <a:pPr>
              <a:defRPr b="1"/>
            </a:pPr>
            <a:r>
              <a:rPr lang="en-US" b="1" dirty="0"/>
              <a:t>@Controller</a:t>
            </a:r>
            <a:r>
              <a:rPr lang="en-US" b="0" dirty="0"/>
              <a:t>: template for a web component, specialization of the @Component annotation for the web layer.7</a:t>
            </a:r>
          </a:p>
          <a:p>
            <a:pPr>
              <a:defRPr b="1"/>
            </a:pPr>
            <a:r>
              <a:rPr lang="en-US" b="1" dirty="0"/>
              <a:t>@Configuration: </a:t>
            </a:r>
            <a:r>
              <a:rPr lang="en-US" b="0" dirty="0"/>
              <a:t>configuration class containing bean definitions (methods annotated with @Bean).8</a:t>
            </a:r>
            <a:endParaRPr b="0" dirty="0"/>
          </a:p>
        </p:txBody>
      </p:sp>
    </p:spTree>
    <p:extLst>
      <p:ext uri="{BB962C8B-B14F-4D97-AF65-F5344CB8AC3E}">
        <p14:creationId xmlns:p14="http://schemas.microsoft.com/office/powerpoint/2010/main" val="23081997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https://learning.oreilly.com/library/view/pivotal-certified-professional/9781484251362/html/336364_2_En_2_Chapter.xhtml</a:t>
            </a:r>
          </a:p>
          <a:p>
            <a:pPr>
              <a:defRPr b="1"/>
            </a:pPr>
            <a:endParaRPr lang="en-US" dirty="0"/>
          </a:p>
          <a:p>
            <a:pPr>
              <a:defRPr b="1"/>
            </a:pPr>
            <a:r>
              <a:rPr lang="en-US" b="0" dirty="0"/>
              <a:t>The core annotation in Spring is the </a:t>
            </a:r>
            <a:r>
              <a:rPr lang="en-US" b="1" dirty="0"/>
              <a:t>@Component</a:t>
            </a:r>
            <a:r>
              <a:rPr lang="en-US" b="0" dirty="0"/>
              <a:t> from the </a:t>
            </a:r>
            <a:r>
              <a:rPr lang="en-US" b="0" dirty="0" err="1"/>
              <a:t>org.springframework.stereotype</a:t>
            </a:r>
            <a:r>
              <a:rPr lang="en-US" b="0" dirty="0"/>
              <a:t> package.</a:t>
            </a:r>
          </a:p>
          <a:p>
            <a:pPr>
              <a:defRPr b="1"/>
            </a:pPr>
            <a:r>
              <a:rPr lang="en-US" b="0" dirty="0"/>
              <a:t>Classes are automatically picked up using annotation-based configuration (classes annotated with @Configuration) and </a:t>
            </a:r>
            <a:r>
              <a:rPr lang="en-US" b="0" dirty="0" err="1"/>
              <a:t>classpath</a:t>
            </a:r>
            <a:r>
              <a:rPr lang="en-US" b="0" dirty="0"/>
              <a:t> scanning (enabled by annotating a configuration class with @ComponentScan)</a:t>
            </a:r>
          </a:p>
          <a:p>
            <a:pPr>
              <a:defRPr b="1"/>
            </a:pPr>
            <a:endParaRPr lang="en-US" b="0" dirty="0"/>
          </a:p>
          <a:p>
            <a:pPr>
              <a:defRPr b="1"/>
            </a:pPr>
            <a:r>
              <a:rPr lang="en-US" b="0" dirty="0"/>
              <a:t>@Autowired: core annotation for this group; is used on dependencies to instruct the Spring IoC to take care of injecting them. Can be used on fields, constructors, setters and even methods mentioned in the Injection Types section. Use with @Qualifier from Spring to specify name of the bean to inject.</a:t>
            </a:r>
          </a:p>
          <a:p>
            <a:pPr>
              <a:defRPr b="1"/>
            </a:pPr>
            <a:r>
              <a:rPr lang="en-US" b="0" dirty="0"/>
              <a:t>@Inject: equivalent annotation to @Autowired from </a:t>
            </a:r>
            <a:r>
              <a:rPr lang="en-US" b="0" dirty="0" err="1"/>
              <a:t>javax.inject</a:t>
            </a:r>
            <a:r>
              <a:rPr lang="en-US" b="0" dirty="0"/>
              <a:t> package. Use with @Qualifier from </a:t>
            </a:r>
            <a:r>
              <a:rPr lang="en-US" b="0" dirty="0" err="1"/>
              <a:t>javax.inject</a:t>
            </a:r>
            <a:r>
              <a:rPr lang="en-US" b="0" dirty="0"/>
              <a:t> to specify name of the bean to inject.</a:t>
            </a:r>
          </a:p>
          <a:p>
            <a:pPr>
              <a:defRPr b="1"/>
            </a:pPr>
            <a:r>
              <a:rPr lang="en-US" b="0" dirty="0"/>
              <a:t>@Resource: equivalent annotation to @Autowired from </a:t>
            </a:r>
            <a:r>
              <a:rPr lang="en-US" b="0" dirty="0" err="1"/>
              <a:t>javax.annotation</a:t>
            </a:r>
            <a:r>
              <a:rPr lang="en-US" b="0" dirty="0"/>
              <a:t> package. Provides a name attribute to specify name of the bean to inject.</a:t>
            </a:r>
          </a:p>
          <a:p>
            <a:pPr>
              <a:defRPr b="1"/>
            </a:pPr>
            <a:r>
              <a:rPr lang="en-US" b="0" dirty="0"/>
              <a:t>@Required: Spring annotation that marks a dependency as mandatory. It can be used on setter methods, but since Spring 5.1 was deprecated as of in favor of using constructor injection for required settings.</a:t>
            </a:r>
          </a:p>
          <a:p>
            <a:pPr>
              <a:defRPr b="1"/>
            </a:pPr>
            <a:r>
              <a:rPr lang="en-US" b="0" dirty="0"/>
              <a:t>@Lazy: dependency will be injected the first time it is used. Although this annotation exists, avoid using it if possible. When a Spring application is started ApplicationContext implementations eagerly create and configure all singleton beans as part of the initialization process, this is useful because configuration errors in the configuration or supporting environment (e.g., database) can be spotted fast. When @Lazy is being used spotting these errors might be delayed.</a:t>
            </a:r>
          </a:p>
        </p:txBody>
      </p:sp>
    </p:spTree>
    <p:extLst>
      <p:ext uri="{BB962C8B-B14F-4D97-AF65-F5344CB8AC3E}">
        <p14:creationId xmlns:p14="http://schemas.microsoft.com/office/powerpoint/2010/main" val="41112871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1150977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https://learning.oreilly.com/library/view/pivotal-certified-professional/9781484251362/html/336364_2_En_2_Chapter.xhtml</a:t>
            </a:r>
          </a:p>
          <a:p>
            <a:pPr>
              <a:defRPr b="1"/>
            </a:pPr>
            <a:endParaRPr lang="en-US" dirty="0"/>
          </a:p>
          <a:p>
            <a:pPr>
              <a:defRPr b="1"/>
            </a:pPr>
            <a:r>
              <a:rPr lang="en-US" b="0" dirty="0"/>
              <a:t>Injection Points: </a:t>
            </a:r>
            <a:r>
              <a:rPr lang="en-US" b="0" dirty="0" err="1"/>
              <a:t>Mecanisme</a:t>
            </a:r>
            <a:r>
              <a:rPr lang="en-US" b="0" dirty="0"/>
              <a:t> </a:t>
            </a:r>
            <a:r>
              <a:rPr lang="en-US" b="0" dirty="0" err="1"/>
              <a:t>prin</a:t>
            </a:r>
            <a:r>
              <a:rPr lang="en-US" b="0" dirty="0"/>
              <a:t> care noi putem </a:t>
            </a:r>
            <a:r>
              <a:rPr lang="en-US" b="0" dirty="0" err="1"/>
              <a:t>interveni</a:t>
            </a:r>
            <a:r>
              <a:rPr lang="en-US" b="0" dirty="0"/>
              <a:t> in </a:t>
            </a:r>
            <a:r>
              <a:rPr lang="en-US" b="0" dirty="0" err="1"/>
              <a:t>procesul</a:t>
            </a:r>
            <a:r>
              <a:rPr lang="en-US" b="0" dirty="0"/>
              <a:t> de </a:t>
            </a:r>
            <a:r>
              <a:rPr lang="en-US" b="0" dirty="0" err="1"/>
              <a:t>creare</a:t>
            </a:r>
            <a:r>
              <a:rPr lang="en-US" b="0" dirty="0"/>
              <a:t>/</a:t>
            </a:r>
            <a:r>
              <a:rPr lang="en-US" b="0" dirty="0" err="1"/>
              <a:t>distrugere</a:t>
            </a:r>
            <a:endParaRPr lang="en-US" b="0" dirty="0"/>
          </a:p>
          <a:p>
            <a:pPr>
              <a:defRPr b="1"/>
            </a:pPr>
            <a:endParaRPr lang="en-US" b="0" dirty="0"/>
          </a:p>
          <a:p>
            <a:pPr>
              <a:defRPr b="1"/>
            </a:pPr>
            <a:r>
              <a:rPr lang="en-US" dirty="0"/>
              <a:t>@PostConstruct </a:t>
            </a:r>
            <a:r>
              <a:rPr lang="en-US" b="0" dirty="0"/>
              <a:t>to manage the instance after its creation (</a:t>
            </a:r>
            <a:r>
              <a:rPr lang="en-US" b="0" dirty="0" err="1"/>
              <a:t>javax.annotation-api</a:t>
            </a:r>
            <a:r>
              <a:rPr lang="en-US" b="0" dirty="0"/>
              <a:t>) </a:t>
            </a:r>
            <a:br>
              <a:rPr lang="en-US" b="0" dirty="0"/>
            </a:br>
            <a:r>
              <a:rPr lang="en-US" b="0" i="0" dirty="0">
                <a:solidFill>
                  <a:srgbClr val="3D3B49"/>
                </a:solidFill>
                <a:effectLst/>
                <a:latin typeface="Noto serif" panose="02020600060500020200" pitchFamily="18" charset="0"/>
              </a:rPr>
              <a:t>Before Java 11, the Java EE dependencies (</a:t>
            </a:r>
            <a:r>
              <a:rPr lang="en-US" b="0" i="0" dirty="0" err="1">
                <a:solidFill>
                  <a:srgbClr val="3D3B49"/>
                </a:solidFill>
                <a:effectLst/>
                <a:latin typeface="Noto serif" panose="02020600060500020200" pitchFamily="18" charset="0"/>
              </a:rPr>
              <a:t>j</a:t>
            </a:r>
            <a:r>
              <a:rPr lang="en-US" dirty="0" err="1"/>
              <a:t>avax.annotation-api</a:t>
            </a:r>
            <a:r>
              <a:rPr lang="en-US" dirty="0"/>
              <a:t>)</a:t>
            </a:r>
            <a:r>
              <a:rPr lang="en-US" b="0" i="0" dirty="0">
                <a:solidFill>
                  <a:srgbClr val="3D3B49"/>
                </a:solidFill>
                <a:effectLst/>
                <a:latin typeface="Noto serif" panose="02020600060500020200" pitchFamily="18" charset="0"/>
              </a:rPr>
              <a:t> were part of the JDK.</a:t>
            </a:r>
          </a:p>
          <a:p>
            <a:pPr>
              <a:defRPr b="1"/>
            </a:pPr>
            <a:endParaRPr lang="en-US" b="0" i="0" dirty="0">
              <a:solidFill>
                <a:srgbClr val="3D3B49"/>
              </a:solidFill>
              <a:effectLst/>
              <a:latin typeface="Noto serif" panose="02020600060500020200" pitchFamily="18" charset="0"/>
            </a:endParaRPr>
          </a:p>
          <a:p>
            <a:pPr>
              <a:defRPr b="1"/>
            </a:pPr>
            <a:r>
              <a:rPr lang="en-US" b="1" dirty="0"/>
              <a:t>@PreDestroy</a:t>
            </a:r>
          </a:p>
          <a:p>
            <a:pPr>
              <a:defRPr b="1"/>
            </a:pPr>
            <a:endParaRPr lang="en-US" b="0" dirty="0"/>
          </a:p>
          <a:p>
            <a:pPr marL="0" marR="0" lvl="0" indent="0" defTabSz="457200" eaLnBrk="1" fontAlgn="auto" latinLnBrk="0" hangingPunct="1">
              <a:lnSpc>
                <a:spcPct val="117999"/>
              </a:lnSpc>
              <a:spcBef>
                <a:spcPts val="0"/>
              </a:spcBef>
              <a:spcAft>
                <a:spcPts val="0"/>
              </a:spcAft>
              <a:buClrTx/>
              <a:buSzTx/>
              <a:buFontTx/>
              <a:buNone/>
              <a:tabLst/>
              <a:defRPr b="1"/>
            </a:pPr>
            <a:r>
              <a:rPr lang="en-US" dirty="0"/>
              <a:t>@PostConstruct , </a:t>
            </a:r>
            <a:r>
              <a:rPr lang="en-US" b="1" dirty="0"/>
              <a:t>@PreDestroy</a:t>
            </a:r>
            <a:r>
              <a:rPr lang="en-US" b="0" dirty="0"/>
              <a:t> are detected only when using @ComponentScan</a:t>
            </a:r>
            <a:endParaRPr lang="en-US" b="1" dirty="0"/>
          </a:p>
        </p:txBody>
      </p:sp>
    </p:spTree>
    <p:extLst>
      <p:ext uri="{BB962C8B-B14F-4D97-AF65-F5344CB8AC3E}">
        <p14:creationId xmlns:p14="http://schemas.microsoft.com/office/powerpoint/2010/main" val="34497138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493912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811151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lgn="l">
              <a:buFont typeface="Arial" panose="020B0604020202020204" pitchFamily="34" charset="0"/>
              <a:buChar char="•"/>
            </a:pPr>
            <a:r>
              <a:rPr lang="en-US" b="0" i="0" dirty="0">
                <a:solidFill>
                  <a:srgbClr val="292929"/>
                </a:solidFill>
                <a:effectLst/>
                <a:latin typeface="charter"/>
              </a:rPr>
              <a:t>Field Injection uses </a:t>
            </a:r>
            <a:r>
              <a:rPr lang="en-US" b="0" i="0" u="sng" dirty="0">
                <a:solidFill>
                  <a:srgbClr val="292929"/>
                </a:solidFill>
                <a:effectLst/>
                <a:latin typeface="charter"/>
                <a:hlinkClick r:id="rId3"/>
              </a:rPr>
              <a:t>reflection</a:t>
            </a:r>
            <a:r>
              <a:rPr lang="en-US" b="0" i="0" dirty="0">
                <a:solidFill>
                  <a:srgbClr val="292929"/>
                </a:solidFill>
                <a:effectLst/>
                <a:latin typeface="charter"/>
              </a:rPr>
              <a:t> to set the values of private variables</a:t>
            </a:r>
          </a:p>
          <a:p>
            <a:pPr algn="l">
              <a:buFont typeface="Arial" panose="020B0604020202020204" pitchFamily="34" charset="0"/>
              <a:buChar char="•"/>
            </a:pPr>
            <a:r>
              <a:rPr lang="en-US" b="0" i="0" dirty="0">
                <a:solidFill>
                  <a:srgbClr val="292929"/>
                </a:solidFill>
                <a:effectLst/>
                <a:latin typeface="charter"/>
              </a:rPr>
              <a:t>Constructor Injection happens at the time of creating the object itself (</a:t>
            </a:r>
            <a:r>
              <a:rPr lang="en-US" b="1" i="0" cap="all" dirty="0">
                <a:solidFill>
                  <a:srgbClr val="000055"/>
                </a:solidFill>
                <a:effectLst/>
                <a:latin typeface="Franklin Gothic Medium" panose="020B0603020102020204" pitchFamily="34" charset="0"/>
              </a:rPr>
              <a:t>NOTE</a:t>
            </a:r>
            <a:r>
              <a:rPr lang="en-US" b="0" i="0" dirty="0">
                <a:solidFill>
                  <a:srgbClr val="000000"/>
                </a:solidFill>
                <a:effectLst/>
                <a:latin typeface="Noto serif" panose="02020600060500020200" pitchFamily="18" charset="0"/>
              </a:rPr>
              <a:t> Starting with Spring version 4.3, when you only have one constructor in the class, you can omit writing the </a:t>
            </a:r>
            <a:r>
              <a:rPr lang="en-US" b="0" i="0" dirty="0">
                <a:solidFill>
                  <a:srgbClr val="000000"/>
                </a:solidFill>
                <a:effectLst/>
                <a:latin typeface="Courier New" panose="02070309020205020404" pitchFamily="49" charset="0"/>
              </a:rPr>
              <a:t>@Autowired</a:t>
            </a:r>
            <a:r>
              <a:rPr lang="en-US" b="0" i="0" dirty="0">
                <a:solidFill>
                  <a:srgbClr val="000000"/>
                </a:solidFill>
                <a:effectLst/>
                <a:latin typeface="Noto serif" panose="02020600060500020200" pitchFamily="18" charset="0"/>
              </a:rPr>
              <a:t> annotation.)</a:t>
            </a:r>
            <a:endParaRPr lang="en-US" b="0" i="0" dirty="0">
              <a:solidFill>
                <a:srgbClr val="292929"/>
              </a:solidFill>
              <a:effectLst/>
              <a:latin typeface="charter"/>
            </a:endParaRPr>
          </a:p>
          <a:p>
            <a:pPr algn="l">
              <a:buFont typeface="Arial" panose="020B0604020202020204" pitchFamily="34" charset="0"/>
              <a:buChar char="•"/>
            </a:pPr>
            <a:r>
              <a:rPr lang="en-US" b="0" i="0" dirty="0">
                <a:solidFill>
                  <a:srgbClr val="292929"/>
                </a:solidFill>
                <a:effectLst/>
                <a:latin typeface="charter"/>
              </a:rPr>
              <a:t>Setter Injection uses setters to set the value</a:t>
            </a:r>
          </a:p>
          <a:p>
            <a:pPr>
              <a:defRPr b="1"/>
            </a:pPr>
            <a:endParaRPr dirty="0"/>
          </a:p>
        </p:txBody>
      </p:sp>
    </p:spTree>
    <p:extLst>
      <p:ext uri="{BB962C8B-B14F-4D97-AF65-F5344CB8AC3E}">
        <p14:creationId xmlns:p14="http://schemas.microsoft.com/office/powerpoint/2010/main" val="10761871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 name="Shape 934"/>
          <p:cNvSpPr>
            <a:spLocks noGrp="1" noRot="1" noChangeAspect="1"/>
          </p:cNvSpPr>
          <p:nvPr>
            <p:ph type="sldImg"/>
          </p:nvPr>
        </p:nvSpPr>
        <p:spPr>
          <a:xfrm>
            <a:off x="381000" y="685800"/>
            <a:ext cx="6096000" cy="3429000"/>
          </a:xfrm>
          <a:prstGeom prst="rect">
            <a:avLst/>
          </a:prstGeom>
        </p:spPr>
        <p:txBody>
          <a:bodyPr/>
          <a:lstStyle/>
          <a:p>
            <a:endParaRPr/>
          </a:p>
        </p:txBody>
      </p:sp>
      <p:sp>
        <p:nvSpPr>
          <p:cNvPr id="935" name="Shape 935"/>
          <p:cNvSpPr>
            <a:spLocks noGrp="1"/>
          </p:cNvSpPr>
          <p:nvPr>
            <p:ph type="body" sz="quarter" idx="1"/>
          </p:nvPr>
        </p:nvSpPr>
        <p:spPr>
          <a:prstGeom prst="rect">
            <a:avLst/>
          </a:prstGeom>
        </p:spPr>
        <p:txBody>
          <a:bodyPr/>
          <a:lstStyle/>
          <a:p>
            <a:pPr algn="l"/>
            <a:r>
              <a:rPr lang="en-US" b="0" i="0" dirty="0">
                <a:solidFill>
                  <a:srgbClr val="292929"/>
                </a:solidFill>
                <a:effectLst/>
                <a:latin typeface="sohne"/>
              </a:rPr>
              <a:t>Other Considerations</a:t>
            </a:r>
          </a:p>
          <a:p>
            <a:pPr algn="l"/>
            <a:r>
              <a:rPr lang="en-US" b="0" i="0" dirty="0">
                <a:solidFill>
                  <a:srgbClr val="292929"/>
                </a:solidFill>
                <a:effectLst/>
                <a:latin typeface="charter"/>
              </a:rPr>
              <a:t>One key point that is widely discussed when talking about Field Injection vs Constructor Injection is </a:t>
            </a:r>
            <a:r>
              <a:rPr lang="en-US" b="1" i="1" dirty="0">
                <a:solidFill>
                  <a:srgbClr val="292929"/>
                </a:solidFill>
                <a:effectLst/>
                <a:latin typeface="charter"/>
              </a:rPr>
              <a:t>Required and Optional Dependencies</a:t>
            </a:r>
            <a:endParaRPr lang="en-US" b="0" i="0" dirty="0">
              <a:solidFill>
                <a:srgbClr val="292929"/>
              </a:solidFill>
              <a:effectLst/>
              <a:latin typeface="charter"/>
            </a:endParaRPr>
          </a:p>
          <a:p>
            <a:pPr lvl="1" algn="l">
              <a:buFont typeface="Arial" panose="020B0604020202020204" pitchFamily="34" charset="0"/>
              <a:buChar char="•"/>
            </a:pPr>
            <a:r>
              <a:rPr lang="en-US" b="0" i="0" dirty="0">
                <a:solidFill>
                  <a:srgbClr val="292929"/>
                </a:solidFill>
                <a:effectLst/>
                <a:latin typeface="charter"/>
              </a:rPr>
              <a:t>Many debate that we can use Field Injection for optional and Constructor Injection for required dependencies, but having optional dependency itself seems to be a </a:t>
            </a:r>
            <a:r>
              <a:rPr lang="en-US" b="0" i="1" dirty="0">
                <a:solidFill>
                  <a:srgbClr val="292929"/>
                </a:solidFill>
                <a:effectLst/>
                <a:latin typeface="charter"/>
              </a:rPr>
              <a:t>bad design in most of the cases.</a:t>
            </a:r>
            <a:endParaRPr lang="en-US" b="0" i="0" dirty="0">
              <a:solidFill>
                <a:srgbClr val="292929"/>
              </a:solidFill>
              <a:effectLst/>
              <a:latin typeface="charter"/>
            </a:endParaRPr>
          </a:p>
          <a:p>
            <a:pPr lvl="1" algn="l">
              <a:buFont typeface="Arial" panose="020B0604020202020204" pitchFamily="34" charset="0"/>
              <a:buChar char="•"/>
            </a:pPr>
            <a:r>
              <a:rPr lang="en-US" b="0" i="0" dirty="0">
                <a:solidFill>
                  <a:srgbClr val="292929"/>
                </a:solidFill>
                <a:effectLst/>
                <a:latin typeface="charter"/>
              </a:rPr>
              <a:t>Since the scope of optional dependency is an </a:t>
            </a:r>
            <a:r>
              <a:rPr lang="en-US" b="0" i="1" dirty="0">
                <a:solidFill>
                  <a:srgbClr val="292929"/>
                </a:solidFill>
                <a:effectLst/>
                <a:latin typeface="charter"/>
              </a:rPr>
              <a:t>Unrestricted Territory</a:t>
            </a:r>
            <a:r>
              <a:rPr lang="en-US" b="0" i="0" dirty="0">
                <a:solidFill>
                  <a:srgbClr val="292929"/>
                </a:solidFill>
                <a:effectLst/>
                <a:latin typeface="charter"/>
              </a:rPr>
              <a:t>, any developer can randomly add multiple dependencies by calling it optional and eventually reduce the quality @ of the overall code.</a:t>
            </a:r>
          </a:p>
          <a:p>
            <a:pPr lvl="1" algn="l">
              <a:buFont typeface="Arial" panose="020B0604020202020204" pitchFamily="34" charset="0"/>
              <a:buChar char="•"/>
            </a:pPr>
            <a:r>
              <a:rPr lang="en-US" b="0" i="0" dirty="0">
                <a:solidFill>
                  <a:srgbClr val="292929"/>
                </a:solidFill>
                <a:effectLst/>
                <a:latin typeface="charter"/>
              </a:rPr>
              <a:t>Personally I feel if you need a dependency in your code then it implies that it is required and if it is optional then why to even include it. This statement is debatable and can vary from person to person.</a:t>
            </a:r>
          </a:p>
          <a:p>
            <a:pPr>
              <a:defRPr b="1"/>
            </a:pPr>
            <a:endParaRPr dirty="0"/>
          </a:p>
        </p:txBody>
      </p:sp>
    </p:spTree>
    <p:extLst>
      <p:ext uri="{BB962C8B-B14F-4D97-AF65-F5344CB8AC3E}">
        <p14:creationId xmlns:p14="http://schemas.microsoft.com/office/powerpoint/2010/main" val="32167236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381000" y="685800"/>
            <a:ext cx="6096000" cy="3429000"/>
          </a:xfrm>
          <a:prstGeom prst="rect">
            <a:avLst/>
          </a:prstGeom>
        </p:spPr>
        <p:txBody>
          <a:bodyPr/>
          <a:lstStyle/>
          <a:p>
            <a:endParaRPr/>
          </a:p>
        </p:txBody>
      </p:sp>
      <p:sp>
        <p:nvSpPr>
          <p:cNvPr id="114" name="Shape 114"/>
          <p:cNvSpPr>
            <a:spLocks noGrp="1"/>
          </p:cNvSpPr>
          <p:nvPr>
            <p:ph type="body" sz="quarter" idx="1"/>
          </p:nvPr>
        </p:nvSpPr>
        <p:spPr>
          <a:prstGeom prst="rect">
            <a:avLst/>
          </a:prstGeom>
        </p:spPr>
        <p:txBody>
          <a:bodyPr/>
          <a:lstStyle/>
          <a:p>
            <a:pPr>
              <a:defRPr b="1"/>
            </a:pPr>
            <a:r>
              <a:rPr lang="en-US" dirty="0"/>
              <a:t>Using the singleton bean scope</a:t>
            </a:r>
          </a:p>
          <a:p>
            <a:pPr>
              <a:defRPr b="1"/>
            </a:pPr>
            <a:r>
              <a:rPr lang="en-US" dirty="0"/>
              <a:t>Using eager and lazy instantiation for singleton beans</a:t>
            </a:r>
          </a:p>
          <a:p>
            <a:pPr>
              <a:defRPr b="1"/>
            </a:pPr>
            <a:r>
              <a:rPr lang="en-US" dirty="0"/>
              <a:t>Using the prototype bean scope</a:t>
            </a:r>
          </a:p>
          <a:p>
            <a:pPr>
              <a:defRPr b="1"/>
            </a:pPr>
            <a:endParaRPr lang="en-US" dirty="0"/>
          </a:p>
          <a:p>
            <a:pPr>
              <a:defRPr b="1"/>
            </a:pPr>
            <a:r>
              <a:rPr lang="en-US" b="0" dirty="0"/>
              <a:t>Using beans boils down to three points</a:t>
            </a:r>
          </a:p>
          <a:p>
            <a:pPr marL="457200" indent="-457200">
              <a:buFont typeface="+mj-lt"/>
              <a:buAutoNum type="arabicPeriod"/>
              <a:defRPr b="1"/>
            </a:pPr>
            <a:r>
              <a:rPr lang="en-US" b="0" dirty="0"/>
              <a:t>Make an object bean in the Spring context only if you need Spring to manage it so that the framework can augment that bean with a specific capability. If the object doesn’t need any capability offered by the framework, you don’t need to make it a bean.</a:t>
            </a:r>
          </a:p>
          <a:p>
            <a:pPr marL="457200" indent="-457200">
              <a:buFont typeface="+mj-lt"/>
              <a:buAutoNum type="arabicPeriod"/>
              <a:defRPr b="1"/>
            </a:pPr>
            <a:r>
              <a:rPr lang="en-US" b="0" dirty="0"/>
              <a:t>If you need to make an object bean in the Spring context, it should be singleton only if it’s immutable. Avoid designing mutable singleton beans.</a:t>
            </a:r>
          </a:p>
          <a:p>
            <a:pPr marL="457200" indent="-457200">
              <a:buFont typeface="+mj-lt"/>
              <a:buAutoNum type="arabicPeriod"/>
              <a:defRPr b="1"/>
            </a:pPr>
            <a:r>
              <a:rPr lang="en-US" b="0" dirty="0"/>
              <a:t>If a bean needs to be mutable, an option could be to use the prototype scope, which we discuss in section 5.2.</a:t>
            </a:r>
            <a:endParaRPr b="0" dirty="0"/>
          </a:p>
        </p:txBody>
      </p:sp>
    </p:spTree>
    <p:extLst>
      <p:ext uri="{BB962C8B-B14F-4D97-AF65-F5344CB8AC3E}">
        <p14:creationId xmlns:p14="http://schemas.microsoft.com/office/powerpoint/2010/main" val="14695760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https://livebook.manning.com/book/spring-quickly/chapter-1/v-6/52</a:t>
            </a:r>
            <a:br>
              <a:rPr lang="en-US" dirty="0"/>
            </a:br>
            <a:br>
              <a:rPr lang="en-US" dirty="0"/>
            </a:br>
            <a:r>
              <a:rPr lang="en-US" b="0" i="0" dirty="0">
                <a:solidFill>
                  <a:srgbClr val="000000"/>
                </a:solidFill>
                <a:effectLst/>
                <a:latin typeface="Noto serif" panose="02020600060500020200" pitchFamily="18" charset="0"/>
              </a:rPr>
              <a:t>You can declare as many instances of the same type as you wish by simply declaring more methods annotated with the </a:t>
            </a:r>
            <a:r>
              <a:rPr lang="en-US" b="0" i="0" dirty="0">
                <a:solidFill>
                  <a:srgbClr val="000000"/>
                </a:solidFill>
                <a:effectLst/>
                <a:latin typeface="Courier New" panose="02070309020205020404" pitchFamily="49" charset="0"/>
              </a:rPr>
              <a:t>@Bean</a:t>
            </a:r>
            <a:r>
              <a:rPr lang="en-US" b="0" i="0" dirty="0">
                <a:solidFill>
                  <a:srgbClr val="000000"/>
                </a:solidFill>
                <a:effectLst/>
                <a:latin typeface="Noto serif" panose="02020600060500020200" pitchFamily="18" charset="0"/>
              </a:rPr>
              <a:t> annotation. The unique identifier will be given by the name of the method.</a:t>
            </a:r>
          </a:p>
          <a:p>
            <a:pPr>
              <a:defRPr b="1"/>
            </a:pPr>
            <a:endParaRPr lang="en-US" b="0" i="0" dirty="0">
              <a:solidFill>
                <a:srgbClr val="000000"/>
              </a:solidFill>
              <a:effectLst/>
              <a:latin typeface="Noto serif" panose="02020600060500020200" pitchFamily="18" charset="0"/>
            </a:endParaRPr>
          </a:p>
          <a:p>
            <a:pPr>
              <a:defRPr b="1"/>
            </a:pPr>
            <a:r>
              <a:rPr lang="en-US" b="0" i="0" dirty="0">
                <a:solidFill>
                  <a:srgbClr val="000000"/>
                </a:solidFill>
                <a:effectLst/>
                <a:latin typeface="Noto serif" panose="02020600060500020200" pitchFamily="18" charset="0"/>
              </a:rPr>
              <a:t>For Spring, the singleton concept allows multiple instances of the same type, and singleton means unique per name but not unique per app</a:t>
            </a:r>
          </a:p>
          <a:p>
            <a:pPr>
              <a:defRPr b="1"/>
            </a:pPr>
            <a:endParaRPr lang="en-US" b="0" i="0" dirty="0">
              <a:solidFill>
                <a:srgbClr val="000000"/>
              </a:solidFill>
              <a:effectLst/>
              <a:latin typeface="Noto serif" panose="02020600060500020200" pitchFamily="18" charset="0"/>
            </a:endParaRPr>
          </a:p>
          <a:p>
            <a:pPr>
              <a:defRPr b="1"/>
            </a:pPr>
            <a:r>
              <a:rPr lang="en-US" b="1" i="0" dirty="0">
                <a:solidFill>
                  <a:srgbClr val="000000"/>
                </a:solidFill>
                <a:effectLst/>
                <a:latin typeface="Noto serif" panose="02020600060500020200" pitchFamily="18" charset="0"/>
              </a:rPr>
              <a:t>Eager and Lazy</a:t>
            </a:r>
          </a:p>
          <a:p>
            <a:pPr marL="342900" indent="-342900">
              <a:buFontTx/>
              <a:buChar char="-"/>
              <a:defRPr b="1"/>
            </a:pPr>
            <a:r>
              <a:rPr lang="en-US" b="0" i="0" dirty="0">
                <a:solidFill>
                  <a:srgbClr val="000000"/>
                </a:solidFill>
                <a:effectLst/>
                <a:latin typeface="Noto serif" panose="02020600060500020200" pitchFamily="18" charset="0"/>
              </a:rPr>
              <a:t>Eager: Spring creates all singleton beans when it initializes the context—this is Spring’s default behavior (</a:t>
            </a:r>
            <a:r>
              <a:rPr lang="en-US" b="0" i="1" dirty="0">
                <a:solidFill>
                  <a:srgbClr val="000000"/>
                </a:solidFill>
                <a:effectLst/>
                <a:latin typeface="Noto serif" panose="02020600060500020200" pitchFamily="18" charset="0"/>
              </a:rPr>
              <a:t>eager instantiation)</a:t>
            </a:r>
            <a:endParaRPr lang="en-US" b="0" i="0" dirty="0">
              <a:solidFill>
                <a:srgbClr val="000000"/>
              </a:solidFill>
              <a:effectLst/>
              <a:latin typeface="Noto serif" panose="02020600060500020200" pitchFamily="18" charset="0"/>
            </a:endParaRPr>
          </a:p>
          <a:p>
            <a:pPr marL="342900" indent="-342900">
              <a:buFontTx/>
              <a:buChar char="-"/>
              <a:defRPr b="1"/>
            </a:pPr>
            <a:r>
              <a:rPr lang="en-US" b="0" i="0" dirty="0">
                <a:solidFill>
                  <a:srgbClr val="000000"/>
                </a:solidFill>
                <a:effectLst/>
                <a:latin typeface="Noto serif" panose="02020600060500020200" pitchFamily="18" charset="0"/>
              </a:rPr>
              <a:t>Lazy: Spring doesn’t create the singleton instances when it creates the context. Instead, it creates each instance the first time someone refers to the bean</a:t>
            </a:r>
          </a:p>
          <a:p>
            <a:pPr marL="342900" indent="-342900">
              <a:buFontTx/>
              <a:buChar char="-"/>
              <a:defRPr b="1"/>
            </a:pPr>
            <a:endParaRPr lang="en-US" b="0" i="0" dirty="0">
              <a:solidFill>
                <a:srgbClr val="000000"/>
              </a:solidFill>
              <a:effectLst/>
              <a:latin typeface="Noto serif" panose="02020600060500020200" pitchFamily="18" charset="0"/>
            </a:endParaRPr>
          </a:p>
          <a:p>
            <a:pPr marL="0" indent="0">
              <a:buFontTx/>
              <a:buNone/>
              <a:defRPr b="1"/>
            </a:pPr>
            <a:r>
              <a:rPr lang="en-US" b="0" i="0" dirty="0">
                <a:solidFill>
                  <a:srgbClr val="000000"/>
                </a:solidFill>
                <a:effectLst/>
                <a:latin typeface="Noto serif" panose="02020600060500020200" pitchFamily="18" charset="0"/>
              </a:rPr>
              <a:t>In most cases, it’s more comfortable to let the framework create all the instances at the beginning when the context is instantiated (eager); this way, when one instance delegates to another, the second bean already exists in any situation.</a:t>
            </a:r>
          </a:p>
          <a:p>
            <a:pPr>
              <a:defRPr b="1"/>
            </a:pPr>
            <a:endParaRPr lang="en-US" b="0" i="0" dirty="0">
              <a:solidFill>
                <a:srgbClr val="000000"/>
              </a:solidFill>
              <a:effectLst/>
              <a:latin typeface="Noto serif" panose="02020600060500020200" pitchFamily="18" charset="0"/>
            </a:endParaRPr>
          </a:p>
          <a:p>
            <a:pPr>
              <a:defRPr b="1"/>
            </a:pPr>
            <a:r>
              <a:rPr lang="en-US" b="0" i="0" dirty="0">
                <a:solidFill>
                  <a:srgbClr val="000000"/>
                </a:solidFill>
                <a:effectLst/>
                <a:latin typeface="Noto serif" panose="02020600060500020200" pitchFamily="18" charset="0"/>
              </a:rPr>
              <a:t>!!! Remember:  When you define more beans of the same type you can </a:t>
            </a:r>
            <a:r>
              <a:rPr lang="en-US" b="1" i="0" dirty="0">
                <a:solidFill>
                  <a:srgbClr val="000000"/>
                </a:solidFill>
                <a:effectLst/>
                <a:latin typeface="Noto serif" panose="02020600060500020200" pitchFamily="18" charset="0"/>
              </a:rPr>
              <a:t>NOT</a:t>
            </a:r>
            <a:r>
              <a:rPr lang="en-US" b="0" i="0" dirty="0">
                <a:solidFill>
                  <a:srgbClr val="000000"/>
                </a:solidFill>
                <a:effectLst/>
                <a:latin typeface="Noto serif" panose="02020600060500020200" pitchFamily="18" charset="0"/>
              </a:rPr>
              <a:t>  get the beans from the context anymore by only specifying the type. If you do, you’ll get an exception because Spring cannot guess which instance you’ve declared you refer to (</a:t>
            </a:r>
            <a:r>
              <a:rPr lang="en-US" dirty="0"/>
              <a:t>org.springframework.beans.factory.NoUniqueBeanDefinitionExceptio)</a:t>
            </a:r>
            <a:r>
              <a:rPr lang="en-US" b="0" i="0" dirty="0">
                <a:solidFill>
                  <a:srgbClr val="000000"/>
                </a:solidFill>
                <a:effectLst/>
                <a:latin typeface="Noto serif" panose="02020600060500020200" pitchFamily="18" charset="0"/>
              </a:rPr>
              <a:t>. </a:t>
            </a:r>
            <a:endParaRPr dirty="0"/>
          </a:p>
        </p:txBody>
      </p:sp>
    </p:spTree>
    <p:extLst>
      <p:ext uri="{BB962C8B-B14F-4D97-AF65-F5344CB8AC3E}">
        <p14:creationId xmlns:p14="http://schemas.microsoft.com/office/powerpoint/2010/main" val="298220390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https://learning.oreilly.com/api/v2/epubs/urn:orm:book:9781617298691/files/Images/CH05_F06_Spilca2.png</a:t>
            </a:r>
          </a:p>
          <a:p>
            <a:pPr>
              <a:defRPr b="1"/>
            </a:pPr>
            <a:endParaRPr lang="en-US" dirty="0"/>
          </a:p>
          <a:p>
            <a:pPr>
              <a:defRPr b="1"/>
            </a:pPr>
            <a:r>
              <a:rPr lang="en-US" b="0" dirty="0"/>
              <a:t>For prototype beans, Spring doesn’t create and manage an object instance directly. The framework manages the object’s type and creates a new instance every time someone requests a reference to the bean</a:t>
            </a:r>
            <a:endParaRPr b="0" dirty="0"/>
          </a:p>
        </p:txBody>
      </p:sp>
    </p:spTree>
    <p:extLst>
      <p:ext uri="{BB962C8B-B14F-4D97-AF65-F5344CB8AC3E}">
        <p14:creationId xmlns:p14="http://schemas.microsoft.com/office/powerpoint/2010/main" val="10591108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https://livebook.manning.com/book/spring-quickly/chapter-1/v-6/52</a:t>
            </a:r>
            <a:endParaRPr dirty="0"/>
          </a:p>
        </p:txBody>
      </p:sp>
    </p:spTree>
    <p:extLst>
      <p:ext uri="{BB962C8B-B14F-4D97-AF65-F5344CB8AC3E}">
        <p14:creationId xmlns:p14="http://schemas.microsoft.com/office/powerpoint/2010/main" val="505872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https://livebook.manning.com/book/spring-quickly/chapter-1/v-6/96</a:t>
            </a:r>
          </a:p>
          <a:p>
            <a:pPr>
              <a:defRPr b="1"/>
            </a:pPr>
            <a:endParaRPr lang="en-US" dirty="0"/>
          </a:p>
          <a:p>
            <a:pPr>
              <a:defRPr b="1"/>
            </a:pPr>
            <a:r>
              <a:rPr lang="en-US" b="0" i="0" dirty="0">
                <a:solidFill>
                  <a:srgbClr val="222222"/>
                </a:solidFill>
                <a:effectLst/>
                <a:latin typeface="Merriweather" panose="00000500000000000000" pitchFamily="2" charset="0"/>
              </a:rPr>
              <a:t>why is Spring so appreciated, and when should you even use it?</a:t>
            </a:r>
            <a:endParaRPr lang="en-US" dirty="0"/>
          </a:p>
          <a:p>
            <a:pPr>
              <a:defRPr b="1"/>
            </a:pPr>
            <a:endParaRPr lang="en-US" dirty="0"/>
          </a:p>
          <a:p>
            <a:pPr>
              <a:defRPr b="1"/>
            </a:pPr>
            <a:r>
              <a:rPr lang="en-US" b="0" i="0" dirty="0">
                <a:solidFill>
                  <a:srgbClr val="222222"/>
                </a:solidFill>
                <a:effectLst/>
                <a:latin typeface="Merriweather" panose="020B0604020202020204" pitchFamily="2" charset="0"/>
              </a:rPr>
              <a:t>The </a:t>
            </a:r>
            <a:r>
              <a:rPr lang="en-US" b="1" i="0" dirty="0">
                <a:solidFill>
                  <a:srgbClr val="222222"/>
                </a:solidFill>
                <a:effectLst/>
                <a:latin typeface="Merriweather" panose="020B0604020202020204" pitchFamily="2" charset="0"/>
              </a:rPr>
              <a:t>Spring framework </a:t>
            </a:r>
            <a:r>
              <a:rPr lang="en-US" b="0" i="0" dirty="0">
                <a:solidFill>
                  <a:srgbClr val="222222"/>
                </a:solidFill>
                <a:effectLst/>
                <a:latin typeface="Merriweather" panose="020B0604020202020204" pitchFamily="2" charset="0"/>
              </a:rPr>
              <a:t>is an application framework that is part of the Java ecosystem. </a:t>
            </a:r>
          </a:p>
          <a:p>
            <a:pPr>
              <a:defRPr b="1"/>
            </a:pPr>
            <a:r>
              <a:rPr lang="en-US" b="0" i="0" dirty="0">
                <a:solidFill>
                  <a:srgbClr val="222222"/>
                </a:solidFill>
                <a:effectLst/>
                <a:latin typeface="Merriweather" panose="020B0604020202020204" pitchFamily="2" charset="0"/>
              </a:rPr>
              <a:t>An </a:t>
            </a:r>
            <a:r>
              <a:rPr lang="en-US" b="1" i="0" dirty="0">
                <a:solidFill>
                  <a:srgbClr val="222222"/>
                </a:solidFill>
                <a:effectLst/>
                <a:latin typeface="Merriweather" panose="020B0604020202020204" pitchFamily="2" charset="0"/>
              </a:rPr>
              <a:t>application framework </a:t>
            </a:r>
            <a:r>
              <a:rPr lang="en-US" b="0" i="0" dirty="0">
                <a:solidFill>
                  <a:srgbClr val="222222"/>
                </a:solidFill>
                <a:effectLst/>
                <a:latin typeface="Merriweather" panose="020B0604020202020204" pitchFamily="2" charset="0"/>
              </a:rPr>
              <a:t>is a set of common software functionalities that provides a foundation structure for developing an application. </a:t>
            </a:r>
          </a:p>
          <a:p>
            <a:pPr>
              <a:defRPr b="1"/>
            </a:pPr>
            <a:r>
              <a:rPr lang="en-US" b="0" i="0" dirty="0">
                <a:solidFill>
                  <a:srgbClr val="222222"/>
                </a:solidFill>
                <a:effectLst/>
                <a:latin typeface="Merriweather" panose="020B0604020202020204" pitchFamily="2" charset="0"/>
              </a:rPr>
              <a:t>An </a:t>
            </a:r>
            <a:r>
              <a:rPr lang="en-US" b="1" i="0" dirty="0">
                <a:solidFill>
                  <a:srgbClr val="222222"/>
                </a:solidFill>
                <a:effectLst/>
                <a:latin typeface="Merriweather" panose="020B0604020202020204" pitchFamily="2" charset="0"/>
              </a:rPr>
              <a:t>application framework</a:t>
            </a:r>
            <a:r>
              <a:rPr lang="en-US" b="0" i="0" dirty="0">
                <a:solidFill>
                  <a:srgbClr val="222222"/>
                </a:solidFill>
                <a:effectLst/>
                <a:latin typeface="Merriweather" panose="00000500000000000000" pitchFamily="2" charset="0"/>
              </a:rPr>
              <a:t> is a set of functionalities on top of which we build applications. The application framework provides us a </a:t>
            </a:r>
            <a:r>
              <a:rPr lang="en-US" b="1" i="0" dirty="0">
                <a:solidFill>
                  <a:srgbClr val="222222"/>
                </a:solidFill>
                <a:effectLst/>
                <a:latin typeface="Merriweather" panose="00000500000000000000" pitchFamily="2" charset="0"/>
              </a:rPr>
              <a:t>broad set of tools and functionalities </a:t>
            </a:r>
            <a:r>
              <a:rPr lang="en-US" b="0" i="0" dirty="0">
                <a:solidFill>
                  <a:srgbClr val="222222"/>
                </a:solidFill>
                <a:effectLst/>
                <a:latin typeface="Merriweather" panose="00000500000000000000" pitchFamily="2" charset="0"/>
              </a:rPr>
              <a:t>that you can use to build apps. You don’t need to use all of the features the framework offers. Depending on the requirements of the app you make, you’ll choose the right parts of the framework to use.</a:t>
            </a:r>
            <a:endParaRPr lang="en-US" b="0" i="0" dirty="0">
              <a:solidFill>
                <a:srgbClr val="222222"/>
              </a:solidFill>
              <a:effectLst/>
              <a:latin typeface="Merriweather" panose="020B0604020202020204" pitchFamily="2" charset="0"/>
            </a:endParaRPr>
          </a:p>
          <a:p>
            <a:pPr>
              <a:defRPr b="1"/>
            </a:pPr>
            <a:r>
              <a:rPr lang="en-US" b="1" i="0" dirty="0">
                <a:solidFill>
                  <a:srgbClr val="222222"/>
                </a:solidFill>
                <a:effectLst/>
                <a:latin typeface="Merriweather" panose="020B0604020202020204" pitchFamily="2" charset="0"/>
              </a:rPr>
              <a:t>!!! </a:t>
            </a:r>
            <a:r>
              <a:rPr lang="en-US" b="0" i="0" dirty="0">
                <a:solidFill>
                  <a:srgbClr val="222222"/>
                </a:solidFill>
                <a:effectLst/>
                <a:latin typeface="Merriweather" panose="020B0604020202020204" pitchFamily="2" charset="0"/>
              </a:rPr>
              <a:t>An application framework eases the effort of writing an application by taking out the effort of writing all the program code from scratch.</a:t>
            </a:r>
          </a:p>
          <a:p>
            <a:pPr>
              <a:defRPr b="1"/>
            </a:pPr>
            <a:endParaRPr lang="en-US" b="0" i="0" dirty="0">
              <a:solidFill>
                <a:srgbClr val="222222"/>
              </a:solidFill>
              <a:effectLst/>
              <a:latin typeface="Merriweather" panose="020B0604020202020204" pitchFamily="2" charset="0"/>
            </a:endParaRPr>
          </a:p>
          <a:p>
            <a:pPr>
              <a:defRPr b="1"/>
            </a:pPr>
            <a:r>
              <a:rPr lang="en-US" b="0" i="0" dirty="0">
                <a:solidFill>
                  <a:srgbClr val="222222"/>
                </a:solidFill>
                <a:effectLst/>
                <a:latin typeface="Merriweather" panose="00000500000000000000" pitchFamily="2" charset="0"/>
              </a:rPr>
              <a:t>Spring is the most used Java framework today. It become so popular that we can now see: Spring with Kotlin</a:t>
            </a:r>
          </a:p>
          <a:p>
            <a:pPr>
              <a:defRPr b="1"/>
            </a:pPr>
            <a:endParaRPr lang="en-US" b="0" i="0" dirty="0">
              <a:solidFill>
                <a:srgbClr val="222222"/>
              </a:solidFill>
              <a:effectLst/>
              <a:latin typeface="Merriweather" panose="00000500000000000000" pitchFamily="2" charset="0"/>
            </a:endParaRPr>
          </a:p>
          <a:p>
            <a:pPr>
              <a:defRPr b="1"/>
            </a:pPr>
            <a:r>
              <a:rPr lang="en-US" b="0" i="0" dirty="0">
                <a:solidFill>
                  <a:srgbClr val="222222"/>
                </a:solidFill>
                <a:effectLst/>
                <a:latin typeface="Merriweather" panose="00000500000000000000" pitchFamily="2" charset="0"/>
              </a:rPr>
              <a:t>Common patterns between apps:</a:t>
            </a:r>
          </a:p>
          <a:p>
            <a:pPr marL="342900" indent="-342900">
              <a:buFontTx/>
              <a:buChar char="-"/>
              <a:defRPr b="1"/>
            </a:pPr>
            <a:r>
              <a:rPr lang="en-US" b="0" i="0" dirty="0">
                <a:solidFill>
                  <a:srgbClr val="222222"/>
                </a:solidFill>
                <a:effectLst/>
                <a:latin typeface="Merriweather" panose="00000500000000000000" pitchFamily="2" charset="0"/>
              </a:rPr>
              <a:t>Logging</a:t>
            </a:r>
          </a:p>
          <a:p>
            <a:pPr marL="342900" indent="-342900">
              <a:buFontTx/>
              <a:buChar char="-"/>
              <a:defRPr b="1"/>
            </a:pPr>
            <a:r>
              <a:rPr lang="en-US" b="0" i="0" dirty="0">
                <a:solidFill>
                  <a:srgbClr val="222222"/>
                </a:solidFill>
                <a:effectLst/>
                <a:latin typeface="Merriweather" panose="00000500000000000000" pitchFamily="2" charset="0"/>
              </a:rPr>
              <a:t>Data storing</a:t>
            </a:r>
          </a:p>
          <a:p>
            <a:pPr marL="342900" indent="-342900">
              <a:buFontTx/>
              <a:buChar char="-"/>
              <a:defRPr b="1"/>
            </a:pPr>
            <a:r>
              <a:rPr lang="en-US" b="0" i="0" dirty="0">
                <a:solidFill>
                  <a:srgbClr val="222222"/>
                </a:solidFill>
                <a:effectLst/>
                <a:latin typeface="Merriweather" panose="00000500000000000000" pitchFamily="2" charset="0"/>
              </a:rPr>
              <a:t>Data transfer</a:t>
            </a:r>
          </a:p>
          <a:p>
            <a:pPr marL="342900" indent="-342900">
              <a:buFontTx/>
              <a:buChar char="-"/>
              <a:defRPr b="1"/>
            </a:pPr>
            <a:r>
              <a:rPr lang="en-US" b="0" i="0" dirty="0">
                <a:solidFill>
                  <a:srgbClr val="222222"/>
                </a:solidFill>
                <a:effectLst/>
                <a:latin typeface="Merriweather" panose="00000500000000000000" pitchFamily="2" charset="0"/>
              </a:rPr>
              <a:t>Transactions</a:t>
            </a:r>
          </a:p>
          <a:p>
            <a:pPr marL="342900" indent="-342900">
              <a:buFontTx/>
              <a:buChar char="-"/>
              <a:defRPr b="1"/>
            </a:pPr>
            <a:r>
              <a:rPr lang="en-US" b="0" i="0" dirty="0">
                <a:solidFill>
                  <a:srgbClr val="222222"/>
                </a:solidFill>
                <a:effectLst/>
                <a:latin typeface="Merriweather" panose="00000500000000000000" pitchFamily="2" charset="0"/>
              </a:rPr>
              <a:t>Protection mech against vulnerabilities</a:t>
            </a:r>
          </a:p>
          <a:p>
            <a:pPr marL="342900" indent="-342900">
              <a:buFontTx/>
              <a:buChar char="-"/>
              <a:defRPr b="1"/>
            </a:pPr>
            <a:r>
              <a:rPr lang="en-US" b="0" i="0" dirty="0">
                <a:solidFill>
                  <a:srgbClr val="222222"/>
                </a:solidFill>
                <a:effectLst/>
                <a:latin typeface="Merriweather" panose="00000500000000000000" pitchFamily="2" charset="0"/>
              </a:rPr>
              <a:t>Communication between apps</a:t>
            </a:r>
          </a:p>
          <a:p>
            <a:pPr marL="342900" indent="-342900">
              <a:buFontTx/>
              <a:buChar char="-"/>
              <a:defRPr b="1"/>
            </a:pPr>
            <a:r>
              <a:rPr lang="en-US" b="0" i="0" dirty="0">
                <a:solidFill>
                  <a:srgbClr val="222222"/>
                </a:solidFill>
                <a:effectLst/>
                <a:latin typeface="Merriweather" panose="00000500000000000000" pitchFamily="2" charset="0"/>
              </a:rPr>
              <a:t>Improve performance: caching or compression</a:t>
            </a:r>
          </a:p>
          <a:p>
            <a:pPr marL="342900" indent="-342900">
              <a:buFontTx/>
              <a:buChar char="-"/>
              <a:defRPr b="1"/>
            </a:pPr>
            <a:endParaRPr lang="en-US" b="0" i="0" dirty="0">
              <a:solidFill>
                <a:srgbClr val="222222"/>
              </a:solidFill>
              <a:effectLst/>
              <a:latin typeface="Merriweather" panose="00000500000000000000" pitchFamily="2" charset="0"/>
            </a:endParaRPr>
          </a:p>
          <a:p>
            <a:pPr marL="342900" indent="-342900">
              <a:buFontTx/>
              <a:buChar char="-"/>
              <a:defRPr b="1"/>
            </a:pPr>
            <a:endParaRPr lang="en-US" b="0" i="0" dirty="0">
              <a:solidFill>
                <a:srgbClr val="222222"/>
              </a:solidFill>
              <a:effectLst/>
              <a:latin typeface="Merriweather" panose="00000500000000000000" pitchFamily="2" charset="0"/>
            </a:endParaRPr>
          </a:p>
          <a:p>
            <a:pPr marL="0" indent="0">
              <a:buFontTx/>
              <a:buNone/>
              <a:defRPr b="1"/>
            </a:pPr>
            <a:endParaRPr dirty="0"/>
          </a:p>
        </p:txBody>
      </p:sp>
    </p:spTree>
    <p:extLst>
      <p:ext uri="{BB962C8B-B14F-4D97-AF65-F5344CB8AC3E}">
        <p14:creationId xmlns:p14="http://schemas.microsoft.com/office/powerpoint/2010/main" val="26804095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https://livebook.manning.com/book/spring-quickly/chapter-1/v-6/52</a:t>
            </a:r>
          </a:p>
          <a:p>
            <a:pPr>
              <a:defRPr b="1"/>
            </a:pPr>
            <a:r>
              <a:rPr lang="en-US" sz="1800" b="0" dirty="0">
                <a:effectLst/>
                <a:latin typeface="Calibri" panose="020F0502020204030204" pitchFamily="34" charset="0"/>
              </a:rPr>
              <a:t>Spring dependencies are part of the</a:t>
            </a:r>
            <a:r>
              <a:rPr lang="en-US" sz="1800" b="1" dirty="0">
                <a:effectLst/>
                <a:latin typeface="Calibri" panose="020F0502020204030204" pitchFamily="34" charset="0"/>
              </a:rPr>
              <a:t> </a:t>
            </a:r>
            <a:r>
              <a:rPr lang="en-US" sz="1800" b="1" dirty="0" err="1">
                <a:effectLst/>
                <a:latin typeface="Calibri" panose="020F0502020204030204" pitchFamily="34" charset="0"/>
              </a:rPr>
              <a:t>org.springframework</a:t>
            </a:r>
            <a:r>
              <a:rPr lang="en-US" sz="1800" b="1" dirty="0">
                <a:effectLst/>
                <a:latin typeface="Calibri" panose="020F0502020204030204" pitchFamily="34" charset="0"/>
              </a:rPr>
              <a:t> </a:t>
            </a:r>
            <a:r>
              <a:rPr lang="en-US" sz="1800" b="0" dirty="0">
                <a:effectLst/>
                <a:latin typeface="Calibri" panose="020F0502020204030204" pitchFamily="34" charset="0"/>
              </a:rPr>
              <a:t>group ID</a:t>
            </a:r>
          </a:p>
          <a:p>
            <a:pPr>
              <a:defRPr b="1"/>
            </a:pPr>
            <a:endParaRPr lang="en-US" sz="1800" b="0" dirty="0">
              <a:effectLst/>
              <a:latin typeface="Calibri" panose="020F0502020204030204" pitchFamily="34" charset="0"/>
            </a:endParaRPr>
          </a:p>
          <a:p>
            <a:pPr>
              <a:defRPr b="1"/>
            </a:pPr>
            <a:r>
              <a:rPr lang="en-US" b="0" i="0" dirty="0">
                <a:solidFill>
                  <a:srgbClr val="222222"/>
                </a:solidFill>
                <a:effectLst/>
                <a:latin typeface="Merriweather" panose="00000500000000000000" pitchFamily="2" charset="0"/>
              </a:rPr>
              <a:t>An application framework eases the effort of writing an application by taking out the effort of writing all the program code from scratch.</a:t>
            </a:r>
            <a:endParaRPr lang="en-US" b="0" dirty="0"/>
          </a:p>
          <a:p>
            <a:pPr>
              <a:defRPr b="1"/>
            </a:pPr>
            <a:endParaRPr lang="en-US" dirty="0"/>
          </a:p>
          <a:p>
            <a:pPr>
              <a:defRPr b="1"/>
            </a:pPr>
            <a:r>
              <a:rPr lang="en-US" b="0" i="0" dirty="0">
                <a:solidFill>
                  <a:srgbClr val="222222"/>
                </a:solidFill>
                <a:effectLst/>
                <a:latin typeface="Merriweather" panose="00000500000000000000" pitchFamily="2" charset="0"/>
              </a:rPr>
              <a:t>Spring is an ecosystem of frameworks and not just one framework. </a:t>
            </a:r>
          </a:p>
          <a:p>
            <a:pPr>
              <a:defRPr b="1"/>
            </a:pPr>
            <a:r>
              <a:rPr lang="en-US" b="0" i="0" dirty="0">
                <a:solidFill>
                  <a:srgbClr val="222222"/>
                </a:solidFill>
                <a:effectLst/>
                <a:latin typeface="Merriweather" panose="00000500000000000000" pitchFamily="2" charset="0"/>
              </a:rPr>
              <a:t>Spring includes frameworks for:</a:t>
            </a:r>
          </a:p>
          <a:p>
            <a:pPr marL="342900" indent="-342900">
              <a:buFontTx/>
              <a:buChar char="-"/>
              <a:defRPr b="1"/>
            </a:pPr>
            <a:r>
              <a:rPr lang="en-US" b="0" i="0" dirty="0">
                <a:solidFill>
                  <a:srgbClr val="222222"/>
                </a:solidFill>
                <a:effectLst/>
                <a:latin typeface="Merriweather" panose="00000500000000000000" pitchFamily="2" charset="0"/>
              </a:rPr>
              <a:t>Spring core (contains String Context, Aspects, </a:t>
            </a:r>
            <a:r>
              <a:rPr lang="en-US" b="0" i="0" dirty="0" err="1">
                <a:solidFill>
                  <a:srgbClr val="222222"/>
                </a:solidFill>
                <a:effectLst/>
                <a:latin typeface="Merriweather" panose="00000500000000000000" pitchFamily="2" charset="0"/>
              </a:rPr>
              <a:t>SpEL</a:t>
            </a:r>
            <a:r>
              <a:rPr lang="en-US" b="0" i="0" dirty="0">
                <a:solidFill>
                  <a:srgbClr val="222222"/>
                </a:solidFill>
                <a:effectLst/>
                <a:latin typeface="Merriweather" panose="00000500000000000000" pitchFamily="2" charset="0"/>
              </a:rPr>
              <a:t>, </a:t>
            </a:r>
          </a:p>
          <a:p>
            <a:pPr marL="342900" indent="-342900">
              <a:buFontTx/>
              <a:buChar char="-"/>
              <a:defRPr b="1"/>
            </a:pPr>
            <a:r>
              <a:rPr lang="en-US" b="0" i="0" dirty="0">
                <a:solidFill>
                  <a:srgbClr val="222222"/>
                </a:solidFill>
                <a:effectLst/>
                <a:latin typeface="Merriweather" panose="00000500000000000000" pitchFamily="2" charset="0"/>
              </a:rPr>
              <a:t>Spring Data Access: helps implementing persistence layer</a:t>
            </a:r>
          </a:p>
          <a:p>
            <a:pPr marL="342900" indent="-342900">
              <a:buFontTx/>
              <a:buChar char="-"/>
              <a:defRPr b="1"/>
            </a:pPr>
            <a:r>
              <a:rPr lang="en-US" b="0" i="0" dirty="0">
                <a:solidFill>
                  <a:srgbClr val="222222"/>
                </a:solidFill>
                <a:effectLst/>
                <a:latin typeface="Merriweather" panose="00000500000000000000" pitchFamily="2" charset="0"/>
              </a:rPr>
              <a:t>Spring MVC</a:t>
            </a:r>
          </a:p>
          <a:p>
            <a:pPr marL="342900" indent="-342900">
              <a:buFontTx/>
              <a:buChar char="-"/>
              <a:defRPr b="1"/>
            </a:pPr>
            <a:r>
              <a:rPr lang="en-US" b="0" i="0" dirty="0">
                <a:solidFill>
                  <a:srgbClr val="222222"/>
                </a:solidFill>
                <a:effectLst/>
                <a:latin typeface="Merriweather" panose="00000500000000000000" pitchFamily="2" charset="0"/>
              </a:rPr>
              <a:t>Spring Testing</a:t>
            </a:r>
          </a:p>
          <a:p>
            <a:pPr>
              <a:defRPr b="1"/>
            </a:pPr>
            <a:endParaRPr dirty="0"/>
          </a:p>
        </p:txBody>
      </p:sp>
    </p:spTree>
    <p:extLst>
      <p:ext uri="{BB962C8B-B14F-4D97-AF65-F5344CB8AC3E}">
        <p14:creationId xmlns:p14="http://schemas.microsoft.com/office/powerpoint/2010/main" val="2105670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312469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9925814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Alexa</a:t>
            </a:r>
            <a:endParaRPr dirty="0"/>
          </a:p>
        </p:txBody>
      </p:sp>
    </p:spTree>
    <p:extLst>
      <p:ext uri="{BB962C8B-B14F-4D97-AF65-F5344CB8AC3E}">
        <p14:creationId xmlns:p14="http://schemas.microsoft.com/office/powerpoint/2010/main" val="408254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r>
              <a:rPr lang="en-US" dirty="0"/>
              <a:t>https://livebook.manning.com/book/spring-quickly/chapter-1/v-6/52</a:t>
            </a:r>
            <a:endParaRPr dirty="0"/>
          </a:p>
        </p:txBody>
      </p:sp>
    </p:spTree>
    <p:extLst>
      <p:ext uri="{BB962C8B-B14F-4D97-AF65-F5344CB8AC3E}">
        <p14:creationId xmlns:p14="http://schemas.microsoft.com/office/powerpoint/2010/main" val="262977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006148-DE9F-416C-B2A6-6B121673A59B}" type="datetimeFigureOut">
              <a:rPr lang="en-US" smtClean="0"/>
              <a:t>3/2/2022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23918980" y="13289446"/>
            <a:ext cx="354264" cy="348813"/>
          </a:xfrm>
        </p:spPr>
        <p:txBody>
          <a:bodyPr/>
          <a:lstStyle/>
          <a:p>
            <a:fld id="{F744B624-9A56-4EFA-96AB-DCE0E856FBC3}" type="slidenum">
              <a:rPr lang="en-US" smtClean="0"/>
              <a:t>‹#›</a:t>
            </a:fld>
            <a:endParaRPr lang="en-US"/>
          </a:p>
        </p:txBody>
      </p:sp>
    </p:spTree>
    <p:extLst>
      <p:ext uri="{BB962C8B-B14F-4D97-AF65-F5344CB8AC3E}">
        <p14:creationId xmlns:p14="http://schemas.microsoft.com/office/powerpoint/2010/main" val="3573584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11"/>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5" r:id="rId5"/>
    <p:sldLayoutId id="2147483656" r:id="rId6"/>
    <p:sldLayoutId id="2147483657" r:id="rId7"/>
    <p:sldLayoutId id="2147483660" r:id="rId8"/>
    <p:sldLayoutId id="2147483661" r:id="rId9"/>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8.tif"/><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9.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tif"/><Relationship Id="rId7" Type="http://schemas.openxmlformats.org/officeDocument/2006/relationships/diagramQuickStyle" Target="../diagrams/quickStyle1.xml"/><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17.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5.tif"/><Relationship Id="rId7"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s://docs.spring.io/spring-framework/docs/current/javadoc-api/org/springframework/context/ApplicationContext.html" TargetMode="External"/><Relationship Id="rId5" Type="http://schemas.openxmlformats.org/officeDocument/2006/relationships/image" Target="../media/image26.png"/><Relationship Id="rId4" Type="http://schemas.openxmlformats.org/officeDocument/2006/relationships/image" Target="../media/image28.png"/></Relationships>
</file>

<file path=ppt/slides/_rels/slide1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5.tif"/><Relationship Id="rId7"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5.tif"/><Relationship Id="rId7" Type="http://schemas.openxmlformats.org/officeDocument/2006/relationships/diagramQuickStyle" Target="../diagrams/quickStyle2.xml"/><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6.png"/><Relationship Id="rId9" Type="http://schemas.microsoft.com/office/2007/relationships/diagramDrawing" Target="../diagrams/drawing2.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30.png"/><Relationship Id="rId4" Type="http://schemas.openxmlformats.org/officeDocument/2006/relationships/image" Target="../media/image29.png"/></Relationships>
</file>

<file path=ppt/slides/_rels/slide23.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3.xml"/><Relationship Id="rId1" Type="http://schemas.openxmlformats.org/officeDocument/2006/relationships/slideLayout" Target="../slideLayouts/slideLayout6.xml"/><Relationship Id="rId5" Type="http://schemas.openxmlformats.org/officeDocument/2006/relationships/image" Target="../media/image31.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8" Type="http://schemas.openxmlformats.org/officeDocument/2006/relationships/image" Target="../media/image35.svg"/><Relationship Id="rId13" Type="http://schemas.openxmlformats.org/officeDocument/2006/relationships/image" Target="../media/image40.png"/><Relationship Id="rId3" Type="http://schemas.openxmlformats.org/officeDocument/2006/relationships/image" Target="../media/image5.tif"/><Relationship Id="rId7" Type="http://schemas.openxmlformats.org/officeDocument/2006/relationships/image" Target="../media/image34.png"/><Relationship Id="rId12" Type="http://schemas.openxmlformats.org/officeDocument/2006/relationships/image" Target="../media/image39.svg"/><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image" Target="../media/image33.svg"/><Relationship Id="rId11" Type="http://schemas.openxmlformats.org/officeDocument/2006/relationships/image" Target="../media/image38.png"/><Relationship Id="rId5" Type="http://schemas.openxmlformats.org/officeDocument/2006/relationships/image" Target="../media/image32.png"/><Relationship Id="rId10" Type="http://schemas.openxmlformats.org/officeDocument/2006/relationships/image" Target="../media/image37.svg"/><Relationship Id="rId4" Type="http://schemas.openxmlformats.org/officeDocument/2006/relationships/image" Target="../media/image6.png"/><Relationship Id="rId9" Type="http://schemas.openxmlformats.org/officeDocument/2006/relationships/image" Target="../media/image36.png"/><Relationship Id="rId14" Type="http://schemas.openxmlformats.org/officeDocument/2006/relationships/image" Target="../media/image41.svg"/></Relationships>
</file>

<file path=ppt/slides/_rels/slide2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5.xml"/><Relationship Id="rId1" Type="http://schemas.openxmlformats.org/officeDocument/2006/relationships/slideLayout" Target="../slideLayouts/slideLayout6.xml"/><Relationship Id="rId5" Type="http://schemas.openxmlformats.org/officeDocument/2006/relationships/image" Target="../media/image42.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7.xml"/><Relationship Id="rId1" Type="http://schemas.openxmlformats.org/officeDocument/2006/relationships/slideLayout" Target="../slideLayouts/slideLayout6.xml"/><Relationship Id="rId5" Type="http://schemas.openxmlformats.org/officeDocument/2006/relationships/image" Target="../media/image43.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5.tif"/><Relationship Id="rId7"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8" Type="http://schemas.openxmlformats.org/officeDocument/2006/relationships/image" Target="../media/image47.png"/><Relationship Id="rId13" Type="http://schemas.openxmlformats.org/officeDocument/2006/relationships/image" Target="../media/image52.png"/><Relationship Id="rId3" Type="http://schemas.openxmlformats.org/officeDocument/2006/relationships/image" Target="../media/image5.tif"/><Relationship Id="rId7" Type="http://schemas.openxmlformats.org/officeDocument/2006/relationships/image" Target="../media/image46.png"/><Relationship Id="rId12" Type="http://schemas.openxmlformats.org/officeDocument/2006/relationships/image" Target="../media/image51.svg"/><Relationship Id="rId2" Type="http://schemas.openxmlformats.org/officeDocument/2006/relationships/notesSlide" Target="../notesSlides/notesSlide30.xml"/><Relationship Id="rId1" Type="http://schemas.openxmlformats.org/officeDocument/2006/relationships/slideLayout" Target="../slideLayouts/slideLayout6.xml"/><Relationship Id="rId6" Type="http://schemas.openxmlformats.org/officeDocument/2006/relationships/image" Target="../media/image45.svg"/><Relationship Id="rId11" Type="http://schemas.openxmlformats.org/officeDocument/2006/relationships/image" Target="../media/image50.png"/><Relationship Id="rId5" Type="http://schemas.openxmlformats.org/officeDocument/2006/relationships/image" Target="../media/image44.png"/><Relationship Id="rId10" Type="http://schemas.openxmlformats.org/officeDocument/2006/relationships/image" Target="../media/image49.png"/><Relationship Id="rId4" Type="http://schemas.openxmlformats.org/officeDocument/2006/relationships/image" Target="../media/image6.png"/><Relationship Id="rId9" Type="http://schemas.openxmlformats.org/officeDocument/2006/relationships/image" Target="../media/image48.sv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5.tif"/><Relationship Id="rId7" Type="http://schemas.openxmlformats.org/officeDocument/2006/relationships/image" Target="../media/image10.svg"/><Relationship Id="rId2" Type="http://schemas.openxmlformats.org/officeDocument/2006/relationships/notesSlide" Target="../notesSlides/notesSlide33.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3.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4.xml"/><Relationship Id="rId1" Type="http://schemas.openxmlformats.org/officeDocument/2006/relationships/slideLayout" Target="../slideLayouts/slideLayout6.xml"/><Relationship Id="rId5" Type="http://schemas.openxmlformats.org/officeDocument/2006/relationships/image" Target="../media/image54.png"/><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5.xml"/><Relationship Id="rId1" Type="http://schemas.openxmlformats.org/officeDocument/2006/relationships/slideLayout" Target="../slideLayouts/slideLayout6.xml"/><Relationship Id="rId5" Type="http://schemas.openxmlformats.org/officeDocument/2006/relationships/image" Target="../media/image55.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5.tif"/><Relationship Id="rId7" Type="http://schemas.openxmlformats.org/officeDocument/2006/relationships/image" Target="../media/image10.sv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5" name="Endava Presentation…"/>
          <p:cNvSpPr txBox="1"/>
          <p:nvPr/>
        </p:nvSpPr>
        <p:spPr>
          <a:xfrm>
            <a:off x="2991170" y="8321138"/>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a:lnSpc>
                <a:spcPct val="80000"/>
              </a:lnSpc>
              <a:defRPr sz="7000" cap="none" spc="-209"/>
            </a:pPr>
            <a:r>
              <a:rPr lang="en-US" dirty="0"/>
              <a:t>Spring “Framework”</a:t>
            </a:r>
            <a:endParaRPr dirty="0"/>
          </a:p>
        </p:txBody>
      </p:sp>
      <p:pic>
        <p:nvPicPr>
          <p:cNvPr id="96" name="Image" descr="Image"/>
          <p:cNvPicPr>
            <a:picLocks noChangeAspect="1"/>
          </p:cNvPicPr>
          <p:nvPr/>
        </p:nvPicPr>
        <p:blipFill>
          <a:blip r:embed="rId3"/>
          <a:stretch>
            <a:fillRect/>
          </a:stretch>
        </p:blipFill>
        <p:spPr>
          <a:xfrm>
            <a:off x="2391824" y="6159545"/>
            <a:ext cx="2716610" cy="914310"/>
          </a:xfrm>
          <a:prstGeom prst="rect">
            <a:avLst/>
          </a:prstGeom>
          <a:ln w="12700">
            <a:miter lim="400000"/>
          </a:ln>
        </p:spPr>
      </p:pic>
      <p:sp>
        <p:nvSpPr>
          <p:cNvPr id="97" name="Rectangle"/>
          <p:cNvSpPr/>
          <p:nvPr/>
        </p:nvSpPr>
        <p:spPr>
          <a:xfrm>
            <a:off x="3111851" y="7849728"/>
            <a:ext cx="413669" cy="48544"/>
          </a:xfrm>
          <a:prstGeom prst="rect">
            <a:avLst/>
          </a:prstGeom>
          <a:solidFill>
            <a:srgbClr val="FFFFFF"/>
          </a:solidFill>
          <a:ln w="12700">
            <a:miter lim="400000"/>
          </a:ln>
        </p:spPr>
        <p:txBody>
          <a:bodyPr lIns="0" tIns="0" rIns="0" bIns="0" anchor="ctr"/>
          <a:lstStyle/>
          <a:p>
            <a:pPr algn="ctr" defTabSz="825500">
              <a:lnSpc>
                <a:spcPct val="100000"/>
              </a:lnSpc>
              <a:defRPr sz="3200" cap="none" spc="0"/>
            </a:pP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932923" y="13289446"/>
            <a:ext cx="340321" cy="342901"/>
          </a:xfr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lang="en-US"/>
              <a:pPr/>
              <a:t>10</a:t>
            </a:fld>
            <a:endParaRPr lang="en-US"/>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4" name="Picture 3">
            <a:extLst>
              <a:ext uri="{FF2B5EF4-FFF2-40B4-BE49-F238E27FC236}">
                <a16:creationId xmlns:a16="http://schemas.microsoft.com/office/drawing/2014/main" id="{4D1D38DC-6D7B-4CD7-BB81-7FEBD5FECEC3}"/>
              </a:ext>
            </a:extLst>
          </p:cNvPr>
          <p:cNvPicPr>
            <a:picLocks noChangeAspect="1"/>
          </p:cNvPicPr>
          <p:nvPr/>
        </p:nvPicPr>
        <p:blipFill>
          <a:blip r:embed="rId5"/>
          <a:stretch>
            <a:fillRect/>
          </a:stretch>
        </p:blipFill>
        <p:spPr>
          <a:xfrm>
            <a:off x="9941672" y="2768671"/>
            <a:ext cx="12918328" cy="8799440"/>
          </a:xfrm>
          <a:prstGeom prst="rect">
            <a:avLst/>
          </a:prstGeom>
        </p:spPr>
      </p:pic>
    </p:spTree>
    <p:extLst>
      <p:ext uri="{BB962C8B-B14F-4D97-AF65-F5344CB8AC3E}">
        <p14:creationId xmlns:p14="http://schemas.microsoft.com/office/powerpoint/2010/main" val="4294768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932923" y="13289446"/>
            <a:ext cx="340321" cy="342901"/>
          </a:xfr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lang="en-US"/>
              <a:pPr/>
              <a:t>11</a:t>
            </a:fld>
            <a:endParaRPr lang="en-US"/>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8" name="Picture 7">
            <a:extLst>
              <a:ext uri="{FF2B5EF4-FFF2-40B4-BE49-F238E27FC236}">
                <a16:creationId xmlns:a16="http://schemas.microsoft.com/office/drawing/2014/main" id="{EA135FEB-B7E5-4F96-9F54-D3A96D01A59E}"/>
              </a:ext>
            </a:extLst>
          </p:cNvPr>
          <p:cNvPicPr>
            <a:picLocks noChangeAspect="1"/>
          </p:cNvPicPr>
          <p:nvPr/>
        </p:nvPicPr>
        <p:blipFill>
          <a:blip r:embed="rId5"/>
          <a:stretch>
            <a:fillRect/>
          </a:stretch>
        </p:blipFill>
        <p:spPr>
          <a:xfrm>
            <a:off x="9510176" y="2813470"/>
            <a:ext cx="13824608" cy="9452460"/>
          </a:xfrm>
          <a:prstGeom prst="rect">
            <a:avLst/>
          </a:prstGeom>
        </p:spPr>
      </p:pic>
    </p:spTree>
    <p:extLst>
      <p:ext uri="{BB962C8B-B14F-4D97-AF65-F5344CB8AC3E}">
        <p14:creationId xmlns:p14="http://schemas.microsoft.com/office/powerpoint/2010/main" val="26193243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97607" y="0"/>
            <a:ext cx="24384000" cy="13716000"/>
          </a:xfrm>
          <a:prstGeom prst="rect">
            <a:avLst/>
          </a:prstGeom>
          <a:ln w="12700">
            <a:miter lim="400000"/>
          </a:ln>
        </p:spPr>
      </p:pic>
      <p:sp>
        <p:nvSpPr>
          <p:cNvPr id="5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509" name="Additional chapter intro…"/>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pPr>
            <a:r>
              <a:rPr lang="en-US" dirty="0"/>
              <a:t>BEAN</a:t>
            </a:r>
            <a:endParaRPr dirty="0"/>
          </a:p>
        </p:txBody>
      </p:sp>
      <p:pic>
        <p:nvPicPr>
          <p:cNvPr id="512"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895499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13</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Spring ecosystem</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11283538-4C12-43E6-9C78-4107ACFB8C41}"/>
              </a:ext>
            </a:extLst>
          </p:cNvPr>
          <p:cNvPicPr>
            <a:picLocks noChangeAspect="1"/>
          </p:cNvPicPr>
          <p:nvPr/>
        </p:nvPicPr>
        <p:blipFill>
          <a:blip r:embed="rId5"/>
          <a:stretch>
            <a:fillRect/>
          </a:stretch>
        </p:blipFill>
        <p:spPr>
          <a:xfrm>
            <a:off x="10877797" y="1505239"/>
            <a:ext cx="9485187" cy="8653609"/>
          </a:xfrm>
          <a:prstGeom prst="rect">
            <a:avLst/>
          </a:prstGeom>
        </p:spPr>
      </p:pic>
    </p:spTree>
    <p:extLst>
      <p:ext uri="{BB962C8B-B14F-4D97-AF65-F5344CB8AC3E}">
        <p14:creationId xmlns:p14="http://schemas.microsoft.com/office/powerpoint/2010/main" val="38375949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2</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pPr>
            <a:r>
              <a:rPr lang="en-US" dirty="0"/>
              <a:t>Spring Core</a:t>
            </a:r>
            <a:endParaRPr dirty="0"/>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14</a:t>
            </a:fld>
            <a:endParaRPr dirty="0"/>
          </a:p>
        </p:txBody>
      </p:sp>
    </p:spTree>
    <p:extLst>
      <p:ext uri="{BB962C8B-B14F-4D97-AF65-F5344CB8AC3E}">
        <p14:creationId xmlns:p14="http://schemas.microsoft.com/office/powerpoint/2010/main" val="14015930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10948-49C2-4AB1-84D7-939C3C059714}"/>
              </a:ext>
            </a:extLst>
          </p:cNvPr>
          <p:cNvSpPr>
            <a:spLocks noGrp="1"/>
          </p:cNvSpPr>
          <p:nvPr>
            <p:ph type="title"/>
          </p:nvPr>
        </p:nvSpPr>
        <p:spPr>
          <a:xfrm>
            <a:off x="1930399" y="1703034"/>
            <a:ext cx="10261590" cy="2923556"/>
          </a:xfrm>
        </p:spPr>
        <p:txBody>
          <a:bodyPr>
            <a:normAutofit/>
          </a:bodyPr>
          <a:lstStyle/>
          <a:p>
            <a:r>
              <a:rPr lang="en-US" sz="8000" dirty="0">
                <a:solidFill>
                  <a:schemeClr val="tx1"/>
                </a:solidFill>
              </a:rPr>
              <a:t>Spring Context</a:t>
            </a:r>
          </a:p>
        </p:txBody>
      </p:sp>
      <p:sp>
        <p:nvSpPr>
          <p:cNvPr id="3" name="Content Placeholder 2">
            <a:extLst>
              <a:ext uri="{FF2B5EF4-FFF2-40B4-BE49-F238E27FC236}">
                <a16:creationId xmlns:a16="http://schemas.microsoft.com/office/drawing/2014/main" id="{4761B862-C523-4114-9DA2-FC12B8AF2C60}"/>
              </a:ext>
            </a:extLst>
          </p:cNvPr>
          <p:cNvSpPr>
            <a:spLocks noGrp="1"/>
          </p:cNvSpPr>
          <p:nvPr>
            <p:ph idx="1"/>
          </p:nvPr>
        </p:nvSpPr>
        <p:spPr>
          <a:xfrm>
            <a:off x="1662545" y="4513155"/>
            <a:ext cx="10931237" cy="7499813"/>
          </a:xfrm>
        </p:spPr>
        <p:txBody>
          <a:bodyPr>
            <a:normAutofit/>
          </a:bodyPr>
          <a:lstStyle/>
          <a:p>
            <a:r>
              <a:rPr lang="en-US" sz="4800" dirty="0">
                <a:solidFill>
                  <a:schemeClr val="tx1"/>
                </a:solidFill>
              </a:rPr>
              <a:t> Place in the app’s memory that the framework uses to keep the objects it manages</a:t>
            </a:r>
          </a:p>
          <a:p>
            <a:r>
              <a:rPr lang="en-US" sz="4800" dirty="0">
                <a:solidFill>
                  <a:schemeClr val="tx1"/>
                </a:solidFill>
              </a:rPr>
              <a:t>Objects are stored with their dependencies</a:t>
            </a:r>
          </a:p>
        </p:txBody>
      </p:sp>
      <p:pic>
        <p:nvPicPr>
          <p:cNvPr id="6" name="Picture 5" descr="Icon&#10;&#10;Description automatically generated">
            <a:extLst>
              <a:ext uri="{FF2B5EF4-FFF2-40B4-BE49-F238E27FC236}">
                <a16:creationId xmlns:a16="http://schemas.microsoft.com/office/drawing/2014/main" id="{934A8AA0-523D-439B-84B4-F9DA3E0A94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83410" y="4513155"/>
            <a:ext cx="6209168" cy="5567554"/>
          </a:xfrm>
          <a:prstGeom prst="rect">
            <a:avLst/>
          </a:prstGeom>
        </p:spPr>
      </p:pic>
      <p:sp>
        <p:nvSpPr>
          <p:cNvPr id="4" name="Cloud 3">
            <a:extLst>
              <a:ext uri="{FF2B5EF4-FFF2-40B4-BE49-F238E27FC236}">
                <a16:creationId xmlns:a16="http://schemas.microsoft.com/office/drawing/2014/main" id="{3A42599C-3606-454E-B640-054AD0F1A6FB}"/>
              </a:ext>
            </a:extLst>
          </p:cNvPr>
          <p:cNvSpPr/>
          <p:nvPr/>
        </p:nvSpPr>
        <p:spPr>
          <a:xfrm>
            <a:off x="13674429" y="2790739"/>
            <a:ext cx="9725897" cy="9013333"/>
          </a:xfrm>
          <a:prstGeom prst="cloud">
            <a:avLst/>
          </a:prstGeom>
          <a:ln w="63500">
            <a:solidFill>
              <a:srgbClr val="FFFFFF"/>
            </a:solidFill>
            <a:miter lim="400000"/>
          </a:ln>
        </p:spPr>
        <p:txBody>
          <a:bodyPr lIns="0" tIns="0" rIns="0" bIns="0" rtlCol="0" anchor="ctr"/>
          <a:lstStyle/>
          <a:p>
            <a:pPr algn="ctr" defTabSz="825500">
              <a:lnSpc>
                <a:spcPct val="100000"/>
              </a:lnSpc>
            </a:pPr>
            <a:endParaRPr lang="en-US" sz="3200" cap="none" spc="0" dirty="0"/>
          </a:p>
        </p:txBody>
      </p:sp>
    </p:spTree>
    <p:extLst>
      <p:ext uri="{BB962C8B-B14F-4D97-AF65-F5344CB8AC3E}">
        <p14:creationId xmlns:p14="http://schemas.microsoft.com/office/powerpoint/2010/main" val="554438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16</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404118" y="7656741"/>
            <a:ext cx="4976362" cy="500261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dirty="0"/>
          </a:p>
        </p:txBody>
      </p:sp>
      <p:sp>
        <p:nvSpPr>
          <p:cNvPr id="855" name="TITLE GOES…"/>
          <p:cNvSpPr txBox="1"/>
          <p:nvPr/>
        </p:nvSpPr>
        <p:spPr>
          <a:xfrm>
            <a:off x="1645514" y="9208783"/>
            <a:ext cx="4402075"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ctr">
              <a:defRPr spc="197"/>
            </a:pPr>
            <a:r>
              <a:rPr lang="en-US" sz="3200" cap="none" dirty="0"/>
              <a:t>BeanFactory </a:t>
            </a:r>
            <a:br>
              <a:rPr lang="en-US" sz="3200" cap="none" dirty="0"/>
            </a:br>
            <a:r>
              <a:rPr lang="en-US" sz="3200" cap="none" dirty="0"/>
              <a:t>Vs ApplicationContext</a:t>
            </a: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5" name="TextBox 4">
            <a:extLst>
              <a:ext uri="{FF2B5EF4-FFF2-40B4-BE49-F238E27FC236}">
                <a16:creationId xmlns:a16="http://schemas.microsoft.com/office/drawing/2014/main" id="{40183BFD-409E-474C-B45B-927F9935D660}"/>
              </a:ext>
            </a:extLst>
          </p:cNvPr>
          <p:cNvSpPr txBox="1"/>
          <p:nvPr/>
        </p:nvSpPr>
        <p:spPr>
          <a:xfrm>
            <a:off x="10810240" y="11480800"/>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6" name="TextBox 5">
            <a:extLst>
              <a:ext uri="{FF2B5EF4-FFF2-40B4-BE49-F238E27FC236}">
                <a16:creationId xmlns:a16="http://schemas.microsoft.com/office/drawing/2014/main" id="{E62FAB2C-64E9-4E78-8C79-F4B22FC82762}"/>
              </a:ext>
            </a:extLst>
          </p:cNvPr>
          <p:cNvSpPr txBox="1"/>
          <p:nvPr/>
        </p:nvSpPr>
        <p:spPr>
          <a:xfrm>
            <a:off x="8863883" y="12659360"/>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7" name="Rectangle 1">
            <a:extLst>
              <a:ext uri="{FF2B5EF4-FFF2-40B4-BE49-F238E27FC236}">
                <a16:creationId xmlns:a16="http://schemas.microsoft.com/office/drawing/2014/main" id="{AFE5C76A-A76B-4BE7-A91A-4560FD71E51D}"/>
              </a:ext>
            </a:extLst>
          </p:cNvPr>
          <p:cNvSpPr>
            <a:spLocks noChangeArrowheads="1"/>
          </p:cNvSpPr>
          <p:nvPr/>
        </p:nvSpPr>
        <p:spPr bwMode="auto">
          <a:xfrm>
            <a:off x="0" y="-138499"/>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a:spcBef>
                <a:spcPct val="0"/>
              </a:spcBef>
              <a:spcAft>
                <a:spcPct val="0"/>
              </a:spcAft>
              <a:defRPr>
                <a:solidFill>
                  <a:schemeClr val="tx1"/>
                </a:solidFill>
                <a:latin typeface="Arial" panose="020B0604020202020204" pitchFamily="34" charset="0"/>
              </a:defRPr>
            </a:lvl1pPr>
            <a:lvl2pPr marL="457200" eaLnBrk="0" fontAlgn="base">
              <a:spcBef>
                <a:spcPct val="0"/>
              </a:spcBef>
              <a:spcAft>
                <a:spcPct val="0"/>
              </a:spcAft>
              <a:defRPr>
                <a:solidFill>
                  <a:schemeClr val="tx1"/>
                </a:solidFill>
                <a:latin typeface="Arial" panose="020B0604020202020204" pitchFamily="34" charset="0"/>
              </a:defRPr>
            </a:lvl2pPr>
            <a:lvl3pPr marL="914400" eaLnBrk="0" fontAlgn="base">
              <a:spcBef>
                <a:spcPct val="0"/>
              </a:spcBef>
              <a:spcAft>
                <a:spcPct val="0"/>
              </a:spcAft>
              <a:defRPr>
                <a:solidFill>
                  <a:schemeClr val="tx1"/>
                </a:solidFill>
                <a:latin typeface="Arial" panose="020B0604020202020204" pitchFamily="34" charset="0"/>
              </a:defRPr>
            </a:lvl3pPr>
            <a:lvl4pPr marL="1371600" eaLnBrk="0" fontAlgn="base">
              <a:spcBef>
                <a:spcPct val="0"/>
              </a:spcBef>
              <a:spcAft>
                <a:spcPct val="0"/>
              </a:spcAft>
              <a:defRPr>
                <a:solidFill>
                  <a:schemeClr val="tx1"/>
                </a:solidFill>
                <a:latin typeface="Arial" panose="020B0604020202020204" pitchFamily="34" charset="0"/>
              </a:defRPr>
            </a:lvl4pPr>
            <a:lvl5pPr marL="1828800" eaLnBrk="0" fontAlgn="base">
              <a:spcBef>
                <a:spcPct val="0"/>
              </a:spcBef>
              <a:spcAft>
                <a:spcPct val="0"/>
              </a:spcAft>
              <a:defRPr>
                <a:solidFill>
                  <a:schemeClr val="tx1"/>
                </a:solidFill>
                <a:latin typeface="Arial" panose="020B0604020202020204" pitchFamily="34" charset="0"/>
              </a:defRPr>
            </a:lvl5pPr>
            <a:lvl6pPr marL="2286000" eaLnBrk="0" fontAlgn="base">
              <a:spcBef>
                <a:spcPct val="0"/>
              </a:spcBef>
              <a:spcAft>
                <a:spcPct val="0"/>
              </a:spcAft>
              <a:defRPr>
                <a:solidFill>
                  <a:schemeClr val="tx1"/>
                </a:solidFill>
                <a:latin typeface="Arial" panose="020B0604020202020204" pitchFamily="34" charset="0"/>
              </a:defRPr>
            </a:lvl6pPr>
            <a:lvl7pPr marL="2743200" eaLnBrk="0" fontAlgn="base">
              <a:spcBef>
                <a:spcPct val="0"/>
              </a:spcBef>
              <a:spcAft>
                <a:spcPct val="0"/>
              </a:spcAft>
              <a:defRPr>
                <a:solidFill>
                  <a:schemeClr val="tx1"/>
                </a:solidFill>
                <a:latin typeface="Arial" panose="020B0604020202020204" pitchFamily="34" charset="0"/>
              </a:defRPr>
            </a:lvl7pPr>
            <a:lvl8pPr marL="3200400" eaLnBrk="0" fontAlgn="base">
              <a:spcBef>
                <a:spcPct val="0"/>
              </a:spcBef>
              <a:spcAft>
                <a:spcPct val="0"/>
              </a:spcAft>
              <a:defRPr>
                <a:solidFill>
                  <a:schemeClr val="tx1"/>
                </a:solidFill>
                <a:latin typeface="Arial" panose="020B0604020202020204" pitchFamily="34" charset="0"/>
              </a:defRPr>
            </a:lvl8pPr>
            <a:lvl9pPr marL="3657600" eaLnBrk="0" fontAlgn="base">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4FFA48C0-001C-4F25-BD19-C7E4223935A3}"/>
              </a:ext>
            </a:extLst>
          </p:cNvPr>
          <p:cNvSpPr txBox="1"/>
          <p:nvPr/>
        </p:nvSpPr>
        <p:spPr>
          <a:xfrm>
            <a:off x="9529689" y="12478388"/>
            <a:ext cx="13380529" cy="51360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l" defTabSz="821531">
              <a:lnSpc>
                <a:spcPct val="100000"/>
              </a:lnSpc>
              <a:spcBef>
                <a:spcPts val="3000"/>
              </a:spcBef>
            </a:pPr>
            <a:r>
              <a:rPr lang="en-US" sz="2400" cap="none" spc="0" dirty="0">
                <a:solidFill>
                  <a:srgbClr val="C00000"/>
                </a:solidFill>
                <a:latin typeface="Arial" panose="020B0604020202020204" pitchFamily="34" charset="0"/>
                <a:ea typeface="Helvetica Light"/>
                <a:cs typeface="Arial" panose="020B0604020202020204" pitchFamily="34" charset="0"/>
                <a:sym typeface="Helvetica Light"/>
              </a:rPr>
              <a:t>!!! </a:t>
            </a:r>
            <a:r>
              <a:rPr lang="en-US" sz="2400" b="0" cap="none" spc="0" dirty="0">
                <a:solidFill>
                  <a:srgbClr val="5E5E5E"/>
                </a:solidFill>
                <a:latin typeface="Arial" panose="020B0604020202020204" pitchFamily="34" charset="0"/>
                <a:ea typeface="Helvetica Light"/>
                <a:cs typeface="Arial" panose="020B0604020202020204" pitchFamily="34" charset="0"/>
                <a:sym typeface="Helvetica Light"/>
              </a:rPr>
              <a:t>Use an </a:t>
            </a:r>
            <a:r>
              <a:rPr lang="en-US" sz="24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ApplicationContext</a:t>
            </a:r>
            <a:r>
              <a:rPr lang="en-US" sz="2400" b="0" cap="none" spc="0" dirty="0">
                <a:solidFill>
                  <a:srgbClr val="5E5E5E"/>
                </a:solidFill>
                <a:latin typeface="Arial" panose="020B0604020202020204" pitchFamily="34" charset="0"/>
                <a:ea typeface="Helvetica Light"/>
                <a:cs typeface="Arial" panose="020B0604020202020204" pitchFamily="34" charset="0"/>
                <a:sym typeface="Helvetica Light"/>
              </a:rPr>
              <a:t> unless you have a good reason for not doing so.</a:t>
            </a:r>
          </a:p>
        </p:txBody>
      </p:sp>
      <p:graphicFrame>
        <p:nvGraphicFramePr>
          <p:cNvPr id="39" name="Content Placeholder 3">
            <a:extLst>
              <a:ext uri="{FF2B5EF4-FFF2-40B4-BE49-F238E27FC236}">
                <a16:creationId xmlns:a16="http://schemas.microsoft.com/office/drawing/2014/main" id="{464FE604-D50A-48D3-877A-FEBF0444D2C1}"/>
              </a:ext>
            </a:extLst>
          </p:cNvPr>
          <p:cNvGraphicFramePr>
            <a:graphicFrameLocks/>
          </p:cNvGraphicFramePr>
          <p:nvPr>
            <p:extLst>
              <p:ext uri="{D42A27DB-BD31-4B8C-83A1-F6EECF244321}">
                <p14:modId xmlns:p14="http://schemas.microsoft.com/office/powerpoint/2010/main" val="933992070"/>
              </p:ext>
            </p:extLst>
          </p:nvPr>
        </p:nvGraphicFramePr>
        <p:xfrm>
          <a:off x="9225280" y="1503681"/>
          <a:ext cx="14732000" cy="962311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9268206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17</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Spring core</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30" name="ELEMENT A…">
            <a:extLst>
              <a:ext uri="{FF2B5EF4-FFF2-40B4-BE49-F238E27FC236}">
                <a16:creationId xmlns:a16="http://schemas.microsoft.com/office/drawing/2014/main" id="{95239896-845C-42F1-9AF7-6B3630FE325A}"/>
              </a:ext>
            </a:extLst>
          </p:cNvPr>
          <p:cNvSpPr txBox="1"/>
          <p:nvPr/>
        </p:nvSpPr>
        <p:spPr>
          <a:xfrm>
            <a:off x="12147729" y="3627310"/>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Register beans</a:t>
            </a:r>
            <a:endParaRPr dirty="0"/>
          </a:p>
        </p:txBody>
      </p:sp>
      <p:sp>
        <p:nvSpPr>
          <p:cNvPr id="31" name="ELEMENT B…">
            <a:extLst>
              <a:ext uri="{FF2B5EF4-FFF2-40B4-BE49-F238E27FC236}">
                <a16:creationId xmlns:a16="http://schemas.microsoft.com/office/drawing/2014/main" id="{ABE42FDA-CBCA-424D-A51B-3A65504BB7F9}"/>
              </a:ext>
            </a:extLst>
          </p:cNvPr>
          <p:cNvSpPr txBox="1"/>
          <p:nvPr/>
        </p:nvSpPr>
        <p:spPr>
          <a:xfrm>
            <a:off x="12147729" y="6024325"/>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Publish events</a:t>
            </a:r>
            <a:endParaRPr dirty="0"/>
          </a:p>
        </p:txBody>
      </p:sp>
      <p:sp>
        <p:nvSpPr>
          <p:cNvPr id="32" name="ELEMENT C…">
            <a:extLst>
              <a:ext uri="{FF2B5EF4-FFF2-40B4-BE49-F238E27FC236}">
                <a16:creationId xmlns:a16="http://schemas.microsoft.com/office/drawing/2014/main" id="{7EE5B5E5-398F-4C47-B04F-7C142940B9F2}"/>
              </a:ext>
            </a:extLst>
          </p:cNvPr>
          <p:cNvSpPr txBox="1"/>
          <p:nvPr/>
        </p:nvSpPr>
        <p:spPr>
          <a:xfrm>
            <a:off x="12147729" y="8421340"/>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Internationalization (i18N)</a:t>
            </a:r>
            <a:endParaRPr b="0" dirty="0">
              <a:latin typeface="Arial" panose="020B0604020202020204" pitchFamily="34" charset="0"/>
              <a:cs typeface="Arial" panose="020B0604020202020204" pitchFamily="34" charset="0"/>
            </a:endParaRPr>
          </a:p>
        </p:txBody>
      </p:sp>
      <p:pic>
        <p:nvPicPr>
          <p:cNvPr id="33" name="Graphic 158" descr="Graphic 158">
            <a:extLst>
              <a:ext uri="{FF2B5EF4-FFF2-40B4-BE49-F238E27FC236}">
                <a16:creationId xmlns:a16="http://schemas.microsoft.com/office/drawing/2014/main" id="{B4C27928-E94A-4AAE-9BA8-79DD1F67824E}"/>
              </a:ext>
            </a:extLst>
          </p:cNvPr>
          <p:cNvPicPr>
            <a:picLocks noChangeAspect="1"/>
          </p:cNvPicPr>
          <p:nvPr/>
        </p:nvPicPr>
        <p:blipFill>
          <a:blip r:embed="rId5"/>
          <a:stretch>
            <a:fillRect/>
          </a:stretch>
        </p:blipFill>
        <p:spPr>
          <a:xfrm>
            <a:off x="10098649" y="3729228"/>
            <a:ext cx="1016001" cy="1016001"/>
          </a:xfrm>
          <a:prstGeom prst="rect">
            <a:avLst/>
          </a:prstGeom>
          <a:ln w="12700">
            <a:miter lim="400000"/>
          </a:ln>
        </p:spPr>
      </p:pic>
      <p:pic>
        <p:nvPicPr>
          <p:cNvPr id="34" name="Graphic 236" descr="Graphic 236">
            <a:extLst>
              <a:ext uri="{FF2B5EF4-FFF2-40B4-BE49-F238E27FC236}">
                <a16:creationId xmlns:a16="http://schemas.microsoft.com/office/drawing/2014/main" id="{8343B80F-8B98-4996-B678-213B80BFCCF9}"/>
              </a:ext>
            </a:extLst>
          </p:cNvPr>
          <p:cNvPicPr>
            <a:picLocks noChangeAspect="1"/>
          </p:cNvPicPr>
          <p:nvPr/>
        </p:nvPicPr>
        <p:blipFill>
          <a:blip r:embed="rId6"/>
          <a:stretch>
            <a:fillRect/>
          </a:stretch>
        </p:blipFill>
        <p:spPr>
          <a:xfrm>
            <a:off x="10098649" y="6126243"/>
            <a:ext cx="1016001" cy="1016001"/>
          </a:xfrm>
          <a:prstGeom prst="rect">
            <a:avLst/>
          </a:prstGeom>
          <a:ln w="12700">
            <a:miter lim="400000"/>
          </a:ln>
        </p:spPr>
      </p:pic>
      <p:pic>
        <p:nvPicPr>
          <p:cNvPr id="35" name="Graphic 195" descr="Graphic 195">
            <a:extLst>
              <a:ext uri="{FF2B5EF4-FFF2-40B4-BE49-F238E27FC236}">
                <a16:creationId xmlns:a16="http://schemas.microsoft.com/office/drawing/2014/main" id="{B3709944-D2E3-4BC8-86A5-0BABA80D4264}"/>
              </a:ext>
            </a:extLst>
          </p:cNvPr>
          <p:cNvPicPr>
            <a:picLocks noChangeAspect="1"/>
          </p:cNvPicPr>
          <p:nvPr/>
        </p:nvPicPr>
        <p:blipFill>
          <a:blip r:embed="rId7"/>
          <a:stretch>
            <a:fillRect/>
          </a:stretch>
        </p:blipFill>
        <p:spPr>
          <a:xfrm>
            <a:off x="10098649" y="8514367"/>
            <a:ext cx="1016001" cy="1016001"/>
          </a:xfrm>
          <a:prstGeom prst="rect">
            <a:avLst/>
          </a:prstGeom>
          <a:ln w="12700">
            <a:miter lim="400000"/>
          </a:ln>
        </p:spPr>
      </p:pic>
      <p:sp>
        <p:nvSpPr>
          <p:cNvPr id="36" name="ELEMENT C…">
            <a:extLst>
              <a:ext uri="{FF2B5EF4-FFF2-40B4-BE49-F238E27FC236}">
                <a16:creationId xmlns:a16="http://schemas.microsoft.com/office/drawing/2014/main" id="{7EA24EE6-F177-45AF-BBC3-A304C0714579}"/>
              </a:ext>
            </a:extLst>
          </p:cNvPr>
          <p:cNvSpPr txBox="1"/>
          <p:nvPr/>
        </p:nvSpPr>
        <p:spPr>
          <a:xfrm>
            <a:off x="12018775" y="10683894"/>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Access to resources</a:t>
            </a:r>
            <a:endParaRPr b="0" dirty="0">
              <a:latin typeface="Arial" panose="020B0604020202020204" pitchFamily="34" charset="0"/>
              <a:cs typeface="Arial" panose="020B0604020202020204" pitchFamily="34" charset="0"/>
            </a:endParaRPr>
          </a:p>
        </p:txBody>
      </p:sp>
      <p:pic>
        <p:nvPicPr>
          <p:cNvPr id="38" name="Graphic 142" descr="Graphic 142">
            <a:extLst>
              <a:ext uri="{FF2B5EF4-FFF2-40B4-BE49-F238E27FC236}">
                <a16:creationId xmlns:a16="http://schemas.microsoft.com/office/drawing/2014/main" id="{20B87FE0-A5BC-4953-947B-3ED25518359A}"/>
              </a:ext>
            </a:extLst>
          </p:cNvPr>
          <p:cNvPicPr>
            <a:picLocks noChangeAspect="1"/>
          </p:cNvPicPr>
          <p:nvPr/>
        </p:nvPicPr>
        <p:blipFill>
          <a:blip r:embed="rId8"/>
          <a:stretch>
            <a:fillRect/>
          </a:stretch>
        </p:blipFill>
        <p:spPr>
          <a:xfrm>
            <a:off x="10098649" y="10683894"/>
            <a:ext cx="1270001" cy="1270001"/>
          </a:xfrm>
          <a:prstGeom prst="rect">
            <a:avLst/>
          </a:prstGeom>
          <a:ln w="12700">
            <a:miter lim="400000"/>
          </a:ln>
        </p:spPr>
      </p:pic>
      <p:sp>
        <p:nvSpPr>
          <p:cNvPr id="15" name="ELEMENT A…">
            <a:extLst>
              <a:ext uri="{FF2B5EF4-FFF2-40B4-BE49-F238E27FC236}">
                <a16:creationId xmlns:a16="http://schemas.microsoft.com/office/drawing/2014/main" id="{7E015D49-0134-4C78-8602-D088A0864CB3}"/>
              </a:ext>
            </a:extLst>
          </p:cNvPr>
          <p:cNvSpPr txBox="1"/>
          <p:nvPr/>
        </p:nvSpPr>
        <p:spPr>
          <a:xfrm>
            <a:off x="10330652" y="1398462"/>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Application context functionalities</a:t>
            </a:r>
            <a:endParaRPr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604218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18</a:t>
            </a:fld>
            <a:endParaRPr/>
          </a:p>
        </p:txBody>
      </p:sp>
      <p:grpSp>
        <p:nvGrpSpPr>
          <p:cNvPr id="679" name="Group"/>
          <p:cNvGrpSpPr/>
          <p:nvPr/>
        </p:nvGrpSpPr>
        <p:grpSpPr>
          <a:xfrm>
            <a:off x="1331321" y="5328471"/>
            <a:ext cx="6725933" cy="1731117"/>
            <a:chOff x="0" y="0"/>
            <a:chExt cx="4944468" cy="1181100"/>
          </a:xfrm>
        </p:grpSpPr>
        <p:sp>
          <p:nvSpPr>
            <p:cNvPr id="677" name="Rectangle"/>
            <p:cNvSpPr/>
            <p:nvPr/>
          </p:nvSpPr>
          <p:spPr>
            <a:xfrm>
              <a:off x="0" y="0"/>
              <a:ext cx="4944468" cy="1181100"/>
            </a:xfrm>
            <a:prstGeom prst="rect">
              <a:avLst/>
            </a:prstGeom>
            <a:solidFill>
              <a:srgbClr val="000000">
                <a:alpha val="0"/>
              </a:srgbClr>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678" name="Element 1"/>
            <p:cNvSpPr txBox="1"/>
            <p:nvPr/>
          </p:nvSpPr>
          <p:spPr>
            <a:xfrm>
              <a:off x="216449" y="298651"/>
              <a:ext cx="4584501" cy="5075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nSpc>
                  <a:spcPct val="70000"/>
                </a:lnSpc>
                <a:defRPr sz="2800" cap="none" spc="-83"/>
              </a:lvl1pPr>
            </a:lstStyle>
            <a:p>
              <a:r>
                <a:rPr lang="en-US" sz="2900" b="1" i="0" dirty="0">
                  <a:solidFill>
                    <a:schemeClr val="bg2"/>
                  </a:solidFill>
                  <a:effectLst/>
                  <a:latin typeface="-apple-system"/>
                </a:rPr>
                <a:t>org.springframework.</a:t>
              </a:r>
              <a:r>
                <a:rPr lang="en-US" sz="3200" b="1" i="0" dirty="0">
                  <a:solidFill>
                    <a:schemeClr val="bg2"/>
                  </a:solidFill>
                  <a:effectLst/>
                  <a:latin typeface="-apple-system"/>
                </a:rPr>
                <a:t>context</a:t>
              </a:r>
              <a:r>
                <a:rPr lang="en-US" sz="2900" b="1" i="0" dirty="0">
                  <a:solidFill>
                    <a:schemeClr val="bg2"/>
                  </a:solidFill>
                  <a:effectLst/>
                  <a:latin typeface="-apple-system"/>
                </a:rPr>
                <a:t>.annotation.</a:t>
              </a:r>
              <a:br>
                <a:rPr lang="en-US" sz="2900" b="1" i="0" dirty="0">
                  <a:solidFill>
                    <a:schemeClr val="bg2"/>
                  </a:solidFill>
                  <a:effectLst/>
                  <a:latin typeface="-apple-system"/>
                </a:rPr>
              </a:br>
              <a:r>
                <a:rPr lang="en-US" sz="2900" b="1" i="0" dirty="0">
                  <a:solidFill>
                    <a:schemeClr val="accent1">
                      <a:lumMod val="75000"/>
                    </a:schemeClr>
                  </a:solidFill>
                  <a:effectLst/>
                  <a:latin typeface="-apple-system"/>
                </a:rPr>
                <a:t>AnnotationConfigApplicationContext</a:t>
              </a:r>
              <a:endParaRPr lang="en-US" sz="2900" dirty="0">
                <a:solidFill>
                  <a:schemeClr val="accent1">
                    <a:lumMod val="75000"/>
                  </a:schemeClr>
                </a:solidFill>
              </a:endParaRPr>
            </a:p>
          </p:txBody>
        </p:sp>
      </p:grpSp>
      <p:sp>
        <p:nvSpPr>
          <p:cNvPr id="680"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1331322" y="7479760"/>
            <a:ext cx="6725932" cy="1990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b="0" i="0" dirty="0">
                <a:solidFill>
                  <a:srgbClr val="525960"/>
                </a:solidFill>
                <a:effectLst/>
                <a:latin typeface="-apple-system"/>
              </a:rPr>
              <a:t>Standalone application context, accepting annotated classes as input - in particular @Configuration-annotated classes, but also plain @Component types and JSR-330 compliant classes using </a:t>
            </a:r>
            <a:r>
              <a:rPr lang="en-US" b="0" i="0" dirty="0" err="1">
                <a:solidFill>
                  <a:srgbClr val="525960"/>
                </a:solidFill>
                <a:effectLst/>
                <a:latin typeface="-apple-system"/>
              </a:rPr>
              <a:t>javax.inject</a:t>
            </a:r>
            <a:r>
              <a:rPr lang="en-US" b="0" i="0" dirty="0">
                <a:solidFill>
                  <a:srgbClr val="525960"/>
                </a:solidFill>
                <a:effectLst/>
                <a:latin typeface="-apple-system"/>
              </a:rPr>
              <a:t> annotations. Allows for registering classes one by one using register(Class...) as well as for </a:t>
            </a:r>
            <a:r>
              <a:rPr lang="en-US" b="0" i="0" dirty="0" err="1">
                <a:solidFill>
                  <a:srgbClr val="525960"/>
                </a:solidFill>
                <a:effectLst/>
                <a:latin typeface="-apple-system"/>
              </a:rPr>
              <a:t>classpath</a:t>
            </a:r>
            <a:r>
              <a:rPr lang="en-US" b="0" i="0" dirty="0">
                <a:solidFill>
                  <a:srgbClr val="525960"/>
                </a:solidFill>
                <a:effectLst/>
                <a:latin typeface="-apple-system"/>
              </a:rPr>
              <a:t> scanning using scan(String...).</a:t>
            </a:r>
            <a:endParaRPr dirty="0">
              <a:latin typeface="Arial" panose="020B0604020202020204" pitchFamily="34" charset="0"/>
              <a:cs typeface="Arial" panose="020B0604020202020204" pitchFamily="34" charset="0"/>
            </a:endParaRPr>
          </a:p>
        </p:txBody>
      </p:sp>
      <p:sp>
        <p:nvSpPr>
          <p:cNvPr id="681"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9268271" y="7426090"/>
            <a:ext cx="6634134" cy="7598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b="0" i="0" dirty="0">
                <a:solidFill>
                  <a:srgbClr val="525960"/>
                </a:solidFill>
                <a:effectLst/>
                <a:latin typeface="-apple-system"/>
              </a:rPr>
              <a:t>This is essentially the equivalent of AnnotationConfigApplicationContext for a web environment.</a:t>
            </a:r>
            <a:endParaRPr dirty="0">
              <a:latin typeface="Arial" panose="020B0604020202020204" pitchFamily="34" charset="0"/>
              <a:cs typeface="Arial" panose="020B0604020202020204" pitchFamily="34" charset="0"/>
            </a:endParaRPr>
          </a:p>
        </p:txBody>
      </p:sp>
      <p:sp>
        <p:nvSpPr>
          <p:cNvPr id="682"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16822596" y="7366596"/>
            <a:ext cx="6412950" cy="1990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b="0" i="0" dirty="0">
                <a:solidFill>
                  <a:srgbClr val="525960"/>
                </a:solidFill>
                <a:effectLst/>
                <a:latin typeface="-apple-system"/>
              </a:rPr>
              <a:t>Standalone XML application context, taking the context definition files from the class path, interpreting plain paths as class path resource names that include the package path (e.g. "mypackage/myresource.txt"). Useful for test harnesses as well as for application contexts embedded within JARs.</a:t>
            </a:r>
            <a:endParaRPr dirty="0">
              <a:latin typeface="Arial" panose="020B0604020202020204" pitchFamily="34" charset="0"/>
              <a:cs typeface="Arial" panose="020B0604020202020204" pitchFamily="34" charset="0"/>
            </a:endParaRPr>
          </a:p>
        </p:txBody>
      </p:sp>
      <p:grpSp>
        <p:nvGrpSpPr>
          <p:cNvPr id="685" name="Group"/>
          <p:cNvGrpSpPr/>
          <p:nvPr/>
        </p:nvGrpSpPr>
        <p:grpSpPr>
          <a:xfrm>
            <a:off x="9176472" y="5328471"/>
            <a:ext cx="6725933" cy="1731117"/>
            <a:chOff x="0" y="0"/>
            <a:chExt cx="4944468" cy="1181100"/>
          </a:xfrm>
        </p:grpSpPr>
        <p:sp>
          <p:nvSpPr>
            <p:cNvPr id="683" name="Rectangle"/>
            <p:cNvSpPr/>
            <p:nvPr/>
          </p:nvSpPr>
          <p:spPr>
            <a:xfrm>
              <a:off x="0" y="0"/>
              <a:ext cx="4944468" cy="1181100"/>
            </a:xfrm>
            <a:prstGeom prst="rect">
              <a:avLst/>
            </a:prstGeom>
            <a:solidFill>
              <a:srgbClr val="000000">
                <a:alpha val="0"/>
              </a:srgbClr>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684" name="Element 2"/>
            <p:cNvSpPr txBox="1"/>
            <p:nvPr/>
          </p:nvSpPr>
          <p:spPr>
            <a:xfrm>
              <a:off x="204864" y="298651"/>
              <a:ext cx="4584501" cy="5075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nSpc>
                  <a:spcPct val="70000"/>
                </a:lnSpc>
                <a:defRPr sz="2800" cap="none" spc="-83"/>
              </a:lvl1pPr>
            </a:lstStyle>
            <a:p>
              <a:r>
                <a:rPr lang="en-US" b="1" i="0" dirty="0">
                  <a:solidFill>
                    <a:schemeClr val="bg2"/>
                  </a:solidFill>
                  <a:effectLst/>
                  <a:latin typeface="-apple-system"/>
                </a:rPr>
                <a:t>org.springframework.web.context.support.</a:t>
              </a:r>
              <a:br>
                <a:rPr lang="en-US" b="1" i="0" dirty="0">
                  <a:solidFill>
                    <a:schemeClr val="bg2"/>
                  </a:solidFill>
                  <a:effectLst/>
                  <a:latin typeface="-apple-system"/>
                </a:rPr>
              </a:br>
              <a:r>
                <a:rPr lang="en-US" b="1" i="0" dirty="0">
                  <a:solidFill>
                    <a:schemeClr val="accent1">
                      <a:lumMod val="75000"/>
                    </a:schemeClr>
                  </a:solidFill>
                  <a:effectLst/>
                  <a:latin typeface="-apple-system"/>
                </a:rPr>
                <a:t>AnnotationConfigWebApplicationContext</a:t>
              </a:r>
              <a:endParaRPr dirty="0">
                <a:solidFill>
                  <a:schemeClr val="accent1">
                    <a:lumMod val="75000"/>
                  </a:schemeClr>
                </a:solidFill>
              </a:endParaRPr>
            </a:p>
          </p:txBody>
        </p:sp>
      </p:grpSp>
      <p:grpSp>
        <p:nvGrpSpPr>
          <p:cNvPr id="688" name="Group"/>
          <p:cNvGrpSpPr/>
          <p:nvPr/>
        </p:nvGrpSpPr>
        <p:grpSpPr>
          <a:xfrm>
            <a:off x="16822595" y="5328470"/>
            <a:ext cx="6412950" cy="1731117"/>
            <a:chOff x="0" y="0"/>
            <a:chExt cx="4944467" cy="1181100"/>
          </a:xfrm>
        </p:grpSpPr>
        <p:sp>
          <p:nvSpPr>
            <p:cNvPr id="686" name="Rectangle"/>
            <p:cNvSpPr/>
            <p:nvPr/>
          </p:nvSpPr>
          <p:spPr>
            <a:xfrm>
              <a:off x="0" y="0"/>
              <a:ext cx="4944468" cy="1181100"/>
            </a:xfrm>
            <a:prstGeom prst="rect">
              <a:avLst/>
            </a:prstGeom>
            <a:solidFill>
              <a:srgbClr val="000000">
                <a:alpha val="0"/>
              </a:srgbClr>
            </a:solidFill>
            <a:ln w="12700" cap="flat">
              <a:noFill/>
              <a:miter lim="400000"/>
            </a:ln>
            <a:effectLst/>
          </p:spPr>
          <p:txBody>
            <a:bodyPr wrap="square" lIns="0" tIns="0" rIns="0" bIns="0" numCol="1" anchor="ctr">
              <a:noAutofit/>
            </a:bodyPr>
            <a:lstStyle/>
            <a:p>
              <a:pPr algn="ctr" defTabSz="825500">
                <a:lnSpc>
                  <a:spcPct val="100000"/>
                </a:lnSpc>
                <a:defRPr sz="3200" cap="none" spc="0"/>
              </a:pPr>
              <a:endParaRPr dirty="0"/>
            </a:p>
          </p:txBody>
        </p:sp>
        <p:sp>
          <p:nvSpPr>
            <p:cNvPr id="687" name="Element 3"/>
            <p:cNvSpPr txBox="1"/>
            <p:nvPr/>
          </p:nvSpPr>
          <p:spPr>
            <a:xfrm>
              <a:off x="179983" y="298651"/>
              <a:ext cx="4584501" cy="50759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nSpc>
                  <a:spcPct val="70000"/>
                </a:lnSpc>
                <a:defRPr sz="2800" cap="none" spc="-83"/>
              </a:lvl1pPr>
            </a:lstStyle>
            <a:p>
              <a:r>
                <a:rPr lang="en-US" sz="2900" b="1" i="0" dirty="0">
                  <a:solidFill>
                    <a:schemeClr val="bg2"/>
                  </a:solidFill>
                  <a:effectLst/>
                  <a:latin typeface="-apple-system"/>
                </a:rPr>
                <a:t>org.springframework.context.support.</a:t>
              </a:r>
              <a:br>
                <a:rPr lang="en-US" sz="2900" b="1" i="0" dirty="0">
                  <a:solidFill>
                    <a:schemeClr val="bg2"/>
                  </a:solidFill>
                  <a:effectLst/>
                  <a:latin typeface="-apple-system"/>
                </a:rPr>
              </a:br>
              <a:r>
                <a:rPr lang="en-US" sz="2900" b="1" i="0" dirty="0">
                  <a:solidFill>
                    <a:schemeClr val="accent1">
                      <a:lumMod val="75000"/>
                    </a:schemeClr>
                  </a:solidFill>
                  <a:effectLst/>
                  <a:latin typeface="-apple-system"/>
                </a:rPr>
                <a:t>ClassPathXmlApplicationContext</a:t>
              </a:r>
              <a:endParaRPr sz="2900" dirty="0">
                <a:solidFill>
                  <a:schemeClr val="accent1">
                    <a:lumMod val="75000"/>
                  </a:schemeClr>
                </a:solidFill>
              </a:endParaRPr>
            </a:p>
          </p:txBody>
        </p:sp>
      </p:grpSp>
      <p:pic>
        <p:nvPicPr>
          <p:cNvPr id="689" name="Graphic 323" descr="Graphic 323"/>
          <p:cNvPicPr>
            <a:picLocks noChangeAspect="1"/>
          </p:cNvPicPr>
          <p:nvPr/>
        </p:nvPicPr>
        <p:blipFill>
          <a:blip r:embed="rId3"/>
          <a:stretch>
            <a:fillRect/>
          </a:stretch>
        </p:blipFill>
        <p:spPr>
          <a:xfrm>
            <a:off x="11735245" y="3880569"/>
            <a:ext cx="1116850" cy="1116850"/>
          </a:xfrm>
          <a:prstGeom prst="rect">
            <a:avLst/>
          </a:prstGeom>
          <a:ln w="12700">
            <a:miter lim="400000"/>
          </a:ln>
        </p:spPr>
      </p:pic>
      <p:pic>
        <p:nvPicPr>
          <p:cNvPr id="690" name="Graphic 61" descr="Graphic 61"/>
          <p:cNvPicPr>
            <a:picLocks noChangeAspect="1"/>
          </p:cNvPicPr>
          <p:nvPr/>
        </p:nvPicPr>
        <p:blipFill>
          <a:blip r:embed="rId4"/>
          <a:stretch>
            <a:fillRect/>
          </a:stretch>
        </p:blipFill>
        <p:spPr>
          <a:xfrm>
            <a:off x="19470645" y="3904611"/>
            <a:ext cx="1116850" cy="1116850"/>
          </a:xfrm>
          <a:prstGeom prst="rect">
            <a:avLst/>
          </a:prstGeom>
          <a:ln w="12700">
            <a:miter lim="400000"/>
          </a:ln>
        </p:spPr>
      </p:pic>
      <p:pic>
        <p:nvPicPr>
          <p:cNvPr id="691" name="Graphic 142" descr="Graphic 142"/>
          <p:cNvPicPr>
            <a:picLocks noChangeAspect="1"/>
          </p:cNvPicPr>
          <p:nvPr/>
        </p:nvPicPr>
        <p:blipFill>
          <a:blip r:embed="rId5"/>
          <a:stretch>
            <a:fillRect/>
          </a:stretch>
        </p:blipFill>
        <p:spPr>
          <a:xfrm>
            <a:off x="4135861" y="3880569"/>
            <a:ext cx="1116850" cy="1116850"/>
          </a:xfrm>
          <a:prstGeom prst="rect">
            <a:avLst/>
          </a:prstGeom>
          <a:ln w="12700">
            <a:miter lim="400000"/>
          </a:ln>
        </p:spPr>
      </p:pic>
      <p:sp>
        <p:nvSpPr>
          <p:cNvPr id="5" name="TextBox 4">
            <a:extLst>
              <a:ext uri="{FF2B5EF4-FFF2-40B4-BE49-F238E27FC236}">
                <a16:creationId xmlns:a16="http://schemas.microsoft.com/office/drawing/2014/main" id="{E0AC1859-CAC4-4218-B515-B2DB95089D39}"/>
              </a:ext>
            </a:extLst>
          </p:cNvPr>
          <p:cNvSpPr txBox="1"/>
          <p:nvPr/>
        </p:nvSpPr>
        <p:spPr>
          <a:xfrm>
            <a:off x="1331321" y="11704320"/>
            <a:ext cx="22560328"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l" defTabSz="821531">
              <a:lnSpc>
                <a:spcPct val="100000"/>
              </a:lnSpc>
              <a:spcBef>
                <a:spcPts val="3000"/>
              </a:spcBef>
            </a:pPr>
            <a:r>
              <a:rPr lang="en-US" sz="20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a:t>
            </a:r>
            <a:r>
              <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rPr>
              <a:t> For all available implementations for ApplicationContext interface</a:t>
            </a:r>
            <a:r>
              <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hlinkClick r:id="rId6"/>
              </a:rPr>
              <a:t>: https://docs.spring.io/spring-framework/docs/current/javadoc-api/org/springframework/context/ApplicationContext.html</a:t>
            </a: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31" name="TextBox 30">
            <a:extLst>
              <a:ext uri="{FF2B5EF4-FFF2-40B4-BE49-F238E27FC236}">
                <a16:creationId xmlns:a16="http://schemas.microsoft.com/office/drawing/2014/main" id="{6D41ECC0-25AA-40D9-A38F-8E97EF2B2A86}"/>
              </a:ext>
            </a:extLst>
          </p:cNvPr>
          <p:cNvSpPr txBox="1"/>
          <p:nvPr/>
        </p:nvSpPr>
        <p:spPr>
          <a:xfrm>
            <a:off x="1117600" y="1203467"/>
            <a:ext cx="22560328" cy="70788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algn="ctr">
              <a:lnSpc>
                <a:spcPct val="80000"/>
              </a:lnSpc>
              <a:defRPr sz="5000" cap="none" spc="-150">
                <a:solidFill>
                  <a:srgbClr val="1D1D1D"/>
                </a:solidFill>
              </a:defRPr>
            </a:pPr>
            <a:r>
              <a:rPr lang="en-US" dirty="0"/>
              <a:t>Types of ApplicationContext implementations</a:t>
            </a:r>
          </a:p>
        </p:txBody>
      </p:sp>
    </p:spTree>
    <p:extLst>
      <p:ext uri="{BB962C8B-B14F-4D97-AF65-F5344CB8AC3E}">
        <p14:creationId xmlns:p14="http://schemas.microsoft.com/office/powerpoint/2010/main" val="17413118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3</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Defining Beans</a:t>
            </a:r>
            <a:endParaRPr dirty="0"/>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19</a:t>
            </a:fld>
            <a:endParaRPr dirty="0"/>
          </a:p>
        </p:txBody>
      </p:sp>
    </p:spTree>
    <p:extLst>
      <p:ext uri="{BB962C8B-B14F-4D97-AF65-F5344CB8AC3E}">
        <p14:creationId xmlns:p14="http://schemas.microsoft.com/office/powerpoint/2010/main" val="16859548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24004658" y="13289446"/>
            <a:ext cx="26858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a:t>
            </a:fld>
            <a:endParaRPr dirty="0"/>
          </a:p>
        </p:txBody>
      </p:sp>
      <p:sp>
        <p:nvSpPr>
          <p:cNvPr id="101" name="Agenda"/>
          <p:cNvSpPr txBox="1"/>
          <p:nvPr/>
        </p:nvSpPr>
        <p:spPr>
          <a:xfrm>
            <a:off x="3044700" y="3792734"/>
            <a:ext cx="4424634" cy="1168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7000" cap="none" spc="-209"/>
            </a:lvl1pPr>
          </a:lstStyle>
          <a:p>
            <a:r>
              <a:rPr dirty="0"/>
              <a:t>Agenda</a:t>
            </a:r>
          </a:p>
        </p:txBody>
      </p:sp>
      <p:sp>
        <p:nvSpPr>
          <p:cNvPr id="102" name="general template guidance…"/>
          <p:cNvSpPr txBox="1"/>
          <p:nvPr/>
        </p:nvSpPr>
        <p:spPr>
          <a:xfrm>
            <a:off x="3069561" y="8680442"/>
            <a:ext cx="10487249" cy="18656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spAutoFit/>
          </a:bodyPr>
          <a:lstStyle/>
          <a:p>
            <a:pPr marL="555625" indent="-555625">
              <a:lnSpc>
                <a:spcPct val="130000"/>
              </a:lnSpc>
              <a:buClr>
                <a:srgbClr val="DE411B"/>
              </a:buClr>
              <a:buSzPct val="100000"/>
              <a:buAutoNum type="arabicPeriod"/>
              <a:defRPr spc="198"/>
            </a:pPr>
            <a:r>
              <a:rPr lang="en-US" dirty="0"/>
              <a:t>BASICS OF SPRING</a:t>
            </a:r>
            <a:endParaRPr dirty="0"/>
          </a:p>
          <a:p>
            <a:pPr marL="555625" indent="-555625">
              <a:lnSpc>
                <a:spcPct val="130000"/>
              </a:lnSpc>
              <a:buClr>
                <a:srgbClr val="DE411B"/>
              </a:buClr>
              <a:buSzPct val="100000"/>
              <a:buAutoNum type="arabicPeriod"/>
              <a:defRPr spc="198"/>
            </a:pPr>
            <a:r>
              <a:rPr lang="en-US" dirty="0"/>
              <a:t>Spring core</a:t>
            </a:r>
          </a:p>
          <a:p>
            <a:pPr marL="555625" indent="-555625">
              <a:lnSpc>
                <a:spcPct val="130000"/>
              </a:lnSpc>
              <a:buClr>
                <a:srgbClr val="DE411B"/>
              </a:buClr>
              <a:buSzPct val="100000"/>
              <a:buAutoNum type="arabicPeriod"/>
              <a:defRPr spc="198"/>
            </a:pPr>
            <a:r>
              <a:rPr lang="en-US" dirty="0"/>
              <a:t>Defining Beans</a:t>
            </a:r>
          </a:p>
          <a:p>
            <a:pPr marL="555625" indent="-555625">
              <a:lnSpc>
                <a:spcPct val="130000"/>
              </a:lnSpc>
              <a:buClr>
                <a:srgbClr val="DE411B"/>
              </a:buClr>
              <a:buSzPct val="100000"/>
              <a:buAutoNum type="arabicPeriod"/>
              <a:defRPr spc="198"/>
            </a:pPr>
            <a:r>
              <a:rPr lang="en-US" dirty="0"/>
              <a:t>Bean Lifecycle</a:t>
            </a:r>
          </a:p>
          <a:p>
            <a:pPr marL="555625" indent="-555625">
              <a:lnSpc>
                <a:spcPct val="130000"/>
              </a:lnSpc>
              <a:buClr>
                <a:srgbClr val="DE411B"/>
              </a:buClr>
              <a:buSzPct val="100000"/>
              <a:buAutoNum type="arabicPeriod"/>
              <a:defRPr spc="198"/>
            </a:pPr>
            <a:r>
              <a:rPr lang="en-US" dirty="0"/>
              <a:t>Bean Scopes</a:t>
            </a:r>
            <a:endParaRPr dirty="0"/>
          </a:p>
        </p:txBody>
      </p:sp>
      <p:pic>
        <p:nvPicPr>
          <p:cNvPr id="103"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20</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739804"/>
            <a:ext cx="3700764" cy="4903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sz="2800" dirty="0"/>
              <a:t>Defining beans</a:t>
            </a:r>
            <a:endParaRPr sz="2800"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30" name="ELEMENT A…">
            <a:extLst>
              <a:ext uri="{FF2B5EF4-FFF2-40B4-BE49-F238E27FC236}">
                <a16:creationId xmlns:a16="http://schemas.microsoft.com/office/drawing/2014/main" id="{95239896-845C-42F1-9AF7-6B3630FE325A}"/>
              </a:ext>
            </a:extLst>
          </p:cNvPr>
          <p:cNvSpPr txBox="1"/>
          <p:nvPr/>
        </p:nvSpPr>
        <p:spPr>
          <a:xfrm>
            <a:off x="12018775" y="5577105"/>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Using @Bean ANNOTATION</a:t>
            </a:r>
            <a:endParaRPr b="0" dirty="0">
              <a:latin typeface="Arial" panose="020B0604020202020204" pitchFamily="34" charset="0"/>
              <a:cs typeface="Arial" panose="020B0604020202020204" pitchFamily="34" charset="0"/>
            </a:endParaRPr>
          </a:p>
        </p:txBody>
      </p:sp>
      <p:sp>
        <p:nvSpPr>
          <p:cNvPr id="31" name="ELEMENT B…">
            <a:extLst>
              <a:ext uri="{FF2B5EF4-FFF2-40B4-BE49-F238E27FC236}">
                <a16:creationId xmlns:a16="http://schemas.microsoft.com/office/drawing/2014/main" id="{ABE42FDA-CBCA-424D-A51B-3A65504BB7F9}"/>
              </a:ext>
            </a:extLst>
          </p:cNvPr>
          <p:cNvSpPr txBox="1"/>
          <p:nvPr/>
        </p:nvSpPr>
        <p:spPr>
          <a:xfrm>
            <a:off x="12147729" y="8258262"/>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USING STEREOTYPE ANNOTATIONS</a:t>
            </a:r>
            <a:endParaRPr b="0" dirty="0">
              <a:latin typeface="Arial" panose="020B0604020202020204" pitchFamily="34" charset="0"/>
              <a:cs typeface="Arial" panose="020B0604020202020204" pitchFamily="34" charset="0"/>
            </a:endParaRPr>
          </a:p>
        </p:txBody>
      </p:sp>
      <p:sp>
        <p:nvSpPr>
          <p:cNvPr id="32" name="ELEMENT C…">
            <a:extLst>
              <a:ext uri="{FF2B5EF4-FFF2-40B4-BE49-F238E27FC236}">
                <a16:creationId xmlns:a16="http://schemas.microsoft.com/office/drawing/2014/main" id="{7EE5B5E5-398F-4C47-B04F-7C142940B9F2}"/>
              </a:ext>
            </a:extLst>
          </p:cNvPr>
          <p:cNvSpPr txBox="1"/>
          <p:nvPr/>
        </p:nvSpPr>
        <p:spPr>
          <a:xfrm>
            <a:off x="12018775" y="3430526"/>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USING XML FILES</a:t>
            </a:r>
            <a:endParaRPr b="0" dirty="0">
              <a:latin typeface="Arial" panose="020B0604020202020204" pitchFamily="34" charset="0"/>
              <a:cs typeface="Arial" panose="020B0604020202020204" pitchFamily="34" charset="0"/>
            </a:endParaRPr>
          </a:p>
        </p:txBody>
      </p:sp>
      <p:pic>
        <p:nvPicPr>
          <p:cNvPr id="33" name="Graphic 158" descr="Graphic 158">
            <a:extLst>
              <a:ext uri="{FF2B5EF4-FFF2-40B4-BE49-F238E27FC236}">
                <a16:creationId xmlns:a16="http://schemas.microsoft.com/office/drawing/2014/main" id="{B4C27928-E94A-4AAE-9BA8-79DD1F67824E}"/>
              </a:ext>
            </a:extLst>
          </p:cNvPr>
          <p:cNvPicPr>
            <a:picLocks noChangeAspect="1"/>
          </p:cNvPicPr>
          <p:nvPr/>
        </p:nvPicPr>
        <p:blipFill>
          <a:blip r:embed="rId5"/>
          <a:stretch>
            <a:fillRect/>
          </a:stretch>
        </p:blipFill>
        <p:spPr>
          <a:xfrm>
            <a:off x="9969695" y="5679023"/>
            <a:ext cx="1016001" cy="1016001"/>
          </a:xfrm>
          <a:prstGeom prst="rect">
            <a:avLst/>
          </a:prstGeom>
          <a:ln w="12700">
            <a:miter lim="400000"/>
          </a:ln>
        </p:spPr>
      </p:pic>
      <p:pic>
        <p:nvPicPr>
          <p:cNvPr id="34" name="Graphic 236" descr="Graphic 236">
            <a:extLst>
              <a:ext uri="{FF2B5EF4-FFF2-40B4-BE49-F238E27FC236}">
                <a16:creationId xmlns:a16="http://schemas.microsoft.com/office/drawing/2014/main" id="{8343B80F-8B98-4996-B678-213B80BFCCF9}"/>
              </a:ext>
            </a:extLst>
          </p:cNvPr>
          <p:cNvPicPr>
            <a:picLocks noChangeAspect="1"/>
          </p:cNvPicPr>
          <p:nvPr/>
        </p:nvPicPr>
        <p:blipFill>
          <a:blip r:embed="rId6"/>
          <a:stretch>
            <a:fillRect/>
          </a:stretch>
        </p:blipFill>
        <p:spPr>
          <a:xfrm>
            <a:off x="10098649" y="8360180"/>
            <a:ext cx="1016001" cy="1016001"/>
          </a:xfrm>
          <a:prstGeom prst="rect">
            <a:avLst/>
          </a:prstGeom>
          <a:ln w="12700">
            <a:miter lim="400000"/>
          </a:ln>
        </p:spPr>
      </p:pic>
      <p:pic>
        <p:nvPicPr>
          <p:cNvPr id="35" name="Graphic 195" descr="Graphic 195">
            <a:extLst>
              <a:ext uri="{FF2B5EF4-FFF2-40B4-BE49-F238E27FC236}">
                <a16:creationId xmlns:a16="http://schemas.microsoft.com/office/drawing/2014/main" id="{B3709944-D2E3-4BC8-86A5-0BABA80D4264}"/>
              </a:ext>
            </a:extLst>
          </p:cNvPr>
          <p:cNvPicPr>
            <a:picLocks noChangeAspect="1"/>
          </p:cNvPicPr>
          <p:nvPr/>
        </p:nvPicPr>
        <p:blipFill>
          <a:blip r:embed="rId7"/>
          <a:stretch>
            <a:fillRect/>
          </a:stretch>
        </p:blipFill>
        <p:spPr>
          <a:xfrm>
            <a:off x="9969694" y="3355309"/>
            <a:ext cx="1016001" cy="1016001"/>
          </a:xfrm>
          <a:prstGeom prst="rect">
            <a:avLst/>
          </a:prstGeom>
          <a:ln w="12700">
            <a:miter lim="400000"/>
          </a:ln>
        </p:spPr>
      </p:pic>
      <p:sp>
        <p:nvSpPr>
          <p:cNvPr id="36" name="ELEMENT C…">
            <a:extLst>
              <a:ext uri="{FF2B5EF4-FFF2-40B4-BE49-F238E27FC236}">
                <a16:creationId xmlns:a16="http://schemas.microsoft.com/office/drawing/2014/main" id="{7EA24EE6-F177-45AF-BBC3-A304C0714579}"/>
              </a:ext>
            </a:extLst>
          </p:cNvPr>
          <p:cNvSpPr txBox="1"/>
          <p:nvPr/>
        </p:nvSpPr>
        <p:spPr>
          <a:xfrm>
            <a:off x="12018775" y="10683894"/>
            <a:ext cx="6872676"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n-US" dirty="0"/>
              <a:t>PROGRAMMATICALLY</a:t>
            </a:r>
            <a:endParaRPr b="0" dirty="0">
              <a:latin typeface="Arial" panose="020B0604020202020204" pitchFamily="34" charset="0"/>
              <a:cs typeface="Arial" panose="020B0604020202020204" pitchFamily="34" charset="0"/>
            </a:endParaRPr>
          </a:p>
        </p:txBody>
      </p:sp>
      <p:pic>
        <p:nvPicPr>
          <p:cNvPr id="38" name="Graphic 142" descr="Graphic 142">
            <a:extLst>
              <a:ext uri="{FF2B5EF4-FFF2-40B4-BE49-F238E27FC236}">
                <a16:creationId xmlns:a16="http://schemas.microsoft.com/office/drawing/2014/main" id="{20B87FE0-A5BC-4953-947B-3ED25518359A}"/>
              </a:ext>
            </a:extLst>
          </p:cNvPr>
          <p:cNvPicPr>
            <a:picLocks noChangeAspect="1"/>
          </p:cNvPicPr>
          <p:nvPr/>
        </p:nvPicPr>
        <p:blipFill>
          <a:blip r:embed="rId8"/>
          <a:stretch>
            <a:fillRect/>
          </a:stretch>
        </p:blipFill>
        <p:spPr>
          <a:xfrm>
            <a:off x="10098649" y="10683894"/>
            <a:ext cx="1270001" cy="1270001"/>
          </a:xfrm>
          <a:prstGeom prst="rect">
            <a:avLst/>
          </a:prstGeom>
          <a:ln w="12700">
            <a:miter lim="400000"/>
          </a:ln>
        </p:spPr>
      </p:pic>
      <p:sp>
        <p:nvSpPr>
          <p:cNvPr id="39" name="ELEMENT A…">
            <a:extLst>
              <a:ext uri="{FF2B5EF4-FFF2-40B4-BE49-F238E27FC236}">
                <a16:creationId xmlns:a16="http://schemas.microsoft.com/office/drawing/2014/main" id="{05B941E0-365F-4964-A61D-EABEE4A9E02C}"/>
              </a:ext>
            </a:extLst>
          </p:cNvPr>
          <p:cNvSpPr txBox="1"/>
          <p:nvPr/>
        </p:nvSpPr>
        <p:spPr>
          <a:xfrm>
            <a:off x="10330651" y="1398462"/>
            <a:ext cx="7464979"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a:defRPr spc="198">
                <a:solidFill>
                  <a:srgbClr val="000000"/>
                </a:solidFill>
              </a:defRPr>
            </a:pPr>
            <a:r>
              <a:rPr lang="en-US" dirty="0"/>
              <a:t>How to add new beans to the spring context</a:t>
            </a:r>
            <a:endParaRPr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790965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p:txBody>
          <a:bodyPr/>
          <a:lstStyle>
            <a:lvl1pPr defTabSz="821531"/>
          </a:lstStyle>
          <a:p>
            <a:fld id="{86CB4B4D-7CA3-9044-876B-883B54F8677D}" type="slidenum">
              <a:rPr lang="en-US"/>
              <a:pPr/>
              <a:t>21</a:t>
            </a:fld>
            <a:endParaRPr lang="en-US"/>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3" name="World renowned engineering skills with a focus on stem education…"/>
          <p:cNvSpPr txBox="1"/>
          <p:nvPr/>
        </p:nvSpPr>
        <p:spPr>
          <a:xfrm>
            <a:off x="9743824" y="3697702"/>
            <a:ext cx="14122400" cy="23910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nchor="ctr">
            <a:spAutoFit/>
          </a:bodyPr>
          <a:lstStyle/>
          <a:p>
            <a:pPr defTabSz="821531">
              <a:lnSpc>
                <a:spcPct val="100000"/>
              </a:lnSpc>
              <a:spcBef>
                <a:spcPts val="3000"/>
              </a:spcBef>
              <a:buSzPct val="80000"/>
              <a:defRPr sz="2000" b="0" cap="none" spc="0">
                <a:solidFill>
                  <a:srgbClr val="5E5E5E"/>
                </a:solidFill>
                <a:latin typeface="Helvetica Light"/>
                <a:ea typeface="Helvetica Light"/>
                <a:cs typeface="Helvetica Light"/>
                <a:sym typeface="Helvetica Light"/>
              </a:defRPr>
            </a:pPr>
            <a:r>
              <a:rPr lang="en-US" sz="3200" b="0" dirty="0">
                <a:latin typeface="Arial" panose="020B0604020202020204" pitchFamily="34" charset="0"/>
                <a:cs typeface="Arial" panose="020B0604020202020204" pitchFamily="34" charset="0"/>
              </a:rPr>
              <a:t>Used for adding to the Spring Context:</a:t>
            </a:r>
          </a:p>
          <a:p>
            <a:pPr marL="457200" lvl="3" indent="-457200" defTabSz="821531">
              <a:lnSpc>
                <a:spcPct val="100000"/>
              </a:lnSpc>
              <a:spcBef>
                <a:spcPts val="3000"/>
              </a:spcBef>
              <a:buSzPct val="80000"/>
              <a:buFont typeface="Wingdings" panose="05000000000000000000" pitchFamily="2" charset="2"/>
              <a:buChar char="ü"/>
              <a:defRPr sz="2000" b="0" cap="none" spc="0">
                <a:solidFill>
                  <a:srgbClr val="5E5E5E"/>
                </a:solidFill>
                <a:latin typeface="Helvetica Light"/>
                <a:ea typeface="Helvetica Light"/>
                <a:cs typeface="Helvetica Light"/>
                <a:sym typeface="Helvetica Light"/>
              </a:defRPr>
            </a:pPr>
            <a:r>
              <a:rPr lang="en-US" sz="3200" b="0" dirty="0">
                <a:latin typeface="Arial" panose="020B0604020202020204" pitchFamily="34" charset="0"/>
                <a:cs typeface="Arial" panose="020B0604020202020204" pitchFamily="34" charset="0"/>
              </a:rPr>
              <a:t>instances of the classes you defined</a:t>
            </a:r>
          </a:p>
          <a:p>
            <a:pPr marL="457200" indent="-457200" defTabSz="821531">
              <a:lnSpc>
                <a:spcPct val="100000"/>
              </a:lnSpc>
              <a:spcBef>
                <a:spcPts val="3000"/>
              </a:spcBef>
              <a:buSzPct val="80000"/>
              <a:buFont typeface="Wingdings" panose="05000000000000000000" pitchFamily="2" charset="2"/>
              <a:buChar char="ü"/>
              <a:defRPr sz="2000" b="0" cap="none" spc="0">
                <a:solidFill>
                  <a:srgbClr val="5E5E5E"/>
                </a:solidFill>
                <a:latin typeface="Helvetica Light"/>
                <a:ea typeface="Helvetica Light"/>
                <a:cs typeface="Helvetica Light"/>
                <a:sym typeface="Helvetica Light"/>
              </a:defRPr>
            </a:pPr>
            <a:r>
              <a:rPr lang="en-US" sz="3200" b="0" dirty="0">
                <a:latin typeface="Arial" panose="020B0604020202020204" pitchFamily="34" charset="0"/>
                <a:cs typeface="Arial" panose="020B0604020202020204" pitchFamily="34" charset="0"/>
              </a:rPr>
              <a:t>Instances of classes you didn’t create yourself, but you use in your app</a:t>
            </a:r>
          </a:p>
        </p:txBody>
      </p:sp>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dirty="0"/>
          </a:p>
        </p:txBody>
      </p:sp>
      <p:sp>
        <p:nvSpPr>
          <p:cNvPr id="855" name="TITLE GOES…"/>
          <p:cNvSpPr txBox="1"/>
          <p:nvPr/>
        </p:nvSpPr>
        <p:spPr>
          <a:xfrm>
            <a:off x="2214475" y="6545906"/>
            <a:ext cx="3700764" cy="8781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sz="2800" cap="none" dirty="0"/>
              <a:t>@Bean</a:t>
            </a:r>
          </a:p>
          <a:p>
            <a:pPr algn="ctr">
              <a:defRPr spc="197"/>
            </a:pPr>
            <a:r>
              <a:rPr lang="en-US" sz="2800" cap="none" dirty="0"/>
              <a:t>Annotation</a:t>
            </a: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graphicFrame>
        <p:nvGraphicFramePr>
          <p:cNvPr id="2" name="Diagram 1">
            <a:extLst>
              <a:ext uri="{FF2B5EF4-FFF2-40B4-BE49-F238E27FC236}">
                <a16:creationId xmlns:a16="http://schemas.microsoft.com/office/drawing/2014/main" id="{EC556CFF-B82C-4E1F-A67C-28B2A502E4D0}"/>
              </a:ext>
            </a:extLst>
          </p:cNvPr>
          <p:cNvGraphicFramePr/>
          <p:nvPr>
            <p:extLst>
              <p:ext uri="{D42A27DB-BD31-4B8C-83A1-F6EECF244321}">
                <p14:modId xmlns:p14="http://schemas.microsoft.com/office/powerpoint/2010/main" val="144968710"/>
              </p:ext>
            </p:extLst>
          </p:nvPr>
        </p:nvGraphicFramePr>
        <p:xfrm>
          <a:off x="8920480" y="7424095"/>
          <a:ext cx="14971168" cy="428022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47521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0" name="Image" descr="Image"/>
          <p:cNvPicPr>
            <a:picLocks noChangeAspect="1"/>
          </p:cNvPicPr>
          <p:nvPr/>
        </p:nvPicPr>
        <p:blipFill>
          <a:blip r:embed="rId3"/>
          <a:srcRect l="66676"/>
          <a:stretch>
            <a:fillRect/>
          </a:stretch>
        </p:blipFill>
        <p:spPr>
          <a:xfrm>
            <a:off x="11216641" y="-1"/>
            <a:ext cx="1686560" cy="13716001"/>
          </a:xfrm>
          <a:prstGeom prst="rect">
            <a:avLst/>
          </a:prstGeom>
          <a:ln w="12700">
            <a:miter lim="400000"/>
          </a:ln>
        </p:spPr>
      </p:pic>
      <p:sp>
        <p:nvSpPr>
          <p:cNvPr id="84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22</a:t>
            </a:fld>
            <a:endParaRPr/>
          </a:p>
        </p:txBody>
      </p:sp>
      <p:sp>
        <p:nvSpPr>
          <p:cNvPr id="845" name="TITLE GOES…"/>
          <p:cNvSpPr txBox="1"/>
          <p:nvPr/>
        </p:nvSpPr>
        <p:spPr>
          <a:xfrm rot="5400000">
            <a:off x="6292387" y="6438267"/>
            <a:ext cx="11419837" cy="6565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gn="ctr">
              <a:defRPr spc="197"/>
            </a:pPr>
            <a:r>
              <a:rPr lang="en-US" sz="4000" dirty="0"/>
              <a:t>Defining BEANS</a:t>
            </a:r>
            <a:endParaRPr sz="4000" dirty="0"/>
          </a:p>
        </p:txBody>
      </p:sp>
      <p:pic>
        <p:nvPicPr>
          <p:cNvPr id="6" name="Picture 5">
            <a:extLst>
              <a:ext uri="{FF2B5EF4-FFF2-40B4-BE49-F238E27FC236}">
                <a16:creationId xmlns:a16="http://schemas.microsoft.com/office/drawing/2014/main" id="{8A44E09C-34F0-47A8-9012-A41E61AE0B11}"/>
              </a:ext>
            </a:extLst>
          </p:cNvPr>
          <p:cNvPicPr>
            <a:picLocks noChangeAspect="1"/>
          </p:cNvPicPr>
          <p:nvPr/>
        </p:nvPicPr>
        <p:blipFill>
          <a:blip r:embed="rId4"/>
          <a:stretch>
            <a:fillRect/>
          </a:stretch>
        </p:blipFill>
        <p:spPr>
          <a:xfrm>
            <a:off x="14858078" y="2262055"/>
            <a:ext cx="7798721" cy="8379090"/>
          </a:xfrm>
          <a:prstGeom prst="rect">
            <a:avLst/>
          </a:prstGeom>
        </p:spPr>
      </p:pic>
      <p:pic>
        <p:nvPicPr>
          <p:cNvPr id="9" name="Picture 8">
            <a:extLst>
              <a:ext uri="{FF2B5EF4-FFF2-40B4-BE49-F238E27FC236}">
                <a16:creationId xmlns:a16="http://schemas.microsoft.com/office/drawing/2014/main" id="{D4F00588-2D35-460F-A092-DBFC778EFB96}"/>
              </a:ext>
            </a:extLst>
          </p:cNvPr>
          <p:cNvPicPr>
            <a:picLocks noChangeAspect="1"/>
          </p:cNvPicPr>
          <p:nvPr/>
        </p:nvPicPr>
        <p:blipFill>
          <a:blip r:embed="rId5"/>
          <a:stretch>
            <a:fillRect/>
          </a:stretch>
        </p:blipFill>
        <p:spPr>
          <a:xfrm>
            <a:off x="228194" y="2888351"/>
            <a:ext cx="10973975" cy="5890663"/>
          </a:xfrm>
          <a:prstGeom prst="rect">
            <a:avLst/>
          </a:prstGeom>
        </p:spPr>
      </p:pic>
    </p:spTree>
    <p:extLst>
      <p:ext uri="{BB962C8B-B14F-4D97-AF65-F5344CB8AC3E}">
        <p14:creationId xmlns:p14="http://schemas.microsoft.com/office/powerpoint/2010/main" val="259528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23</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767504"/>
            <a:ext cx="3942162" cy="4349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ctr">
              <a:defRPr spc="197"/>
            </a:pPr>
            <a:r>
              <a:rPr lang="en-US" sz="2400" dirty="0"/>
              <a:t>Programmatically</a:t>
            </a:r>
            <a:endParaRPr sz="2400"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6" name="Picture 5">
            <a:extLst>
              <a:ext uri="{FF2B5EF4-FFF2-40B4-BE49-F238E27FC236}">
                <a16:creationId xmlns:a16="http://schemas.microsoft.com/office/drawing/2014/main" id="{8CB683D8-C6BD-4AF2-A83B-54AA06C95B8F}"/>
              </a:ext>
            </a:extLst>
          </p:cNvPr>
          <p:cNvPicPr>
            <a:picLocks noChangeAspect="1"/>
          </p:cNvPicPr>
          <p:nvPr/>
        </p:nvPicPr>
        <p:blipFill>
          <a:blip r:embed="rId5"/>
          <a:stretch>
            <a:fillRect/>
          </a:stretch>
        </p:blipFill>
        <p:spPr>
          <a:xfrm>
            <a:off x="9035792" y="2576947"/>
            <a:ext cx="14855856" cy="7427928"/>
          </a:xfrm>
          <a:prstGeom prst="rect">
            <a:avLst/>
          </a:prstGeom>
        </p:spPr>
      </p:pic>
    </p:spTree>
    <p:extLst>
      <p:ext uri="{BB962C8B-B14F-4D97-AF65-F5344CB8AC3E}">
        <p14:creationId xmlns:p14="http://schemas.microsoft.com/office/powerpoint/2010/main" val="31246699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24</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545905"/>
            <a:ext cx="3700764" cy="878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sz="2800" cap="none" dirty="0"/>
              <a:t>Stereotypes Annotations</a:t>
            </a: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30" name="ELEMENT A…">
            <a:extLst>
              <a:ext uri="{FF2B5EF4-FFF2-40B4-BE49-F238E27FC236}">
                <a16:creationId xmlns:a16="http://schemas.microsoft.com/office/drawing/2014/main" id="{95239896-845C-42F1-9AF7-6B3630FE325A}"/>
              </a:ext>
            </a:extLst>
          </p:cNvPr>
          <p:cNvSpPr txBox="1"/>
          <p:nvPr/>
        </p:nvSpPr>
        <p:spPr>
          <a:xfrm>
            <a:off x="12379732" y="2509391"/>
            <a:ext cx="6872676" cy="6428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Control over the instance is permitted only after the frameworks creates it</a:t>
            </a:r>
          </a:p>
        </p:txBody>
      </p:sp>
      <p:sp>
        <p:nvSpPr>
          <p:cNvPr id="31" name="ELEMENT B…">
            <a:extLst>
              <a:ext uri="{FF2B5EF4-FFF2-40B4-BE49-F238E27FC236}">
                <a16:creationId xmlns:a16="http://schemas.microsoft.com/office/drawing/2014/main" id="{ABE42FDA-CBCA-424D-A51B-3A65504BB7F9}"/>
              </a:ext>
            </a:extLst>
          </p:cNvPr>
          <p:cNvSpPr txBox="1"/>
          <p:nvPr/>
        </p:nvSpPr>
        <p:spPr>
          <a:xfrm>
            <a:off x="12379732" y="4906406"/>
            <a:ext cx="6872676" cy="892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Only one instance of the class in the context</a:t>
            </a:r>
          </a:p>
          <a:p>
            <a:pPr>
              <a:defRPr spc="198">
                <a:solidFill>
                  <a:srgbClr val="000000"/>
                </a:solidFill>
              </a:defRPr>
            </a:pPr>
            <a:endParaRPr dirty="0"/>
          </a:p>
        </p:txBody>
      </p:sp>
      <p:sp>
        <p:nvSpPr>
          <p:cNvPr id="32" name="ELEMENT C…">
            <a:extLst>
              <a:ext uri="{FF2B5EF4-FFF2-40B4-BE49-F238E27FC236}">
                <a16:creationId xmlns:a16="http://schemas.microsoft.com/office/drawing/2014/main" id="{7EE5B5E5-398F-4C47-B04F-7C142940B9F2}"/>
              </a:ext>
            </a:extLst>
          </p:cNvPr>
          <p:cNvSpPr txBox="1"/>
          <p:nvPr/>
        </p:nvSpPr>
        <p:spPr>
          <a:xfrm>
            <a:off x="12379732" y="7303421"/>
            <a:ext cx="6872676" cy="8921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Only applied for the classes OWNED BY THE app</a:t>
            </a:r>
          </a:p>
          <a:p>
            <a:pPr>
              <a:defRPr spc="198">
                <a:solidFill>
                  <a:srgbClr val="000000"/>
                </a:solidFill>
              </a:defRPr>
            </a:pPr>
            <a:endParaRPr b="0" dirty="0">
              <a:latin typeface="Arial" panose="020B0604020202020204" pitchFamily="34" charset="0"/>
              <a:cs typeface="Arial" panose="020B0604020202020204" pitchFamily="34" charset="0"/>
            </a:endParaRPr>
          </a:p>
        </p:txBody>
      </p:sp>
      <p:pic>
        <p:nvPicPr>
          <p:cNvPr id="33" name="Graphic 158" descr="Robot outline">
            <a:extLst>
              <a:ext uri="{FF2B5EF4-FFF2-40B4-BE49-F238E27FC236}">
                <a16:creationId xmlns:a16="http://schemas.microsoft.com/office/drawing/2014/main" id="{B4C27928-E94A-4AAE-9BA8-79DD1F67824E}"/>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10330652" y="2611309"/>
            <a:ext cx="1016001" cy="1016001"/>
          </a:xfrm>
          <a:prstGeom prst="rect">
            <a:avLst/>
          </a:prstGeom>
          <a:ln w="12700">
            <a:miter lim="400000"/>
          </a:ln>
        </p:spPr>
      </p:pic>
      <p:pic>
        <p:nvPicPr>
          <p:cNvPr id="34" name="Graphic 236" descr="Badge 1 outline">
            <a:extLst>
              <a:ext uri="{FF2B5EF4-FFF2-40B4-BE49-F238E27FC236}">
                <a16:creationId xmlns:a16="http://schemas.microsoft.com/office/drawing/2014/main" id="{8343B80F-8B98-4996-B678-213B80BFCCF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p:blipFill>
        <p:spPr>
          <a:xfrm>
            <a:off x="10330652" y="5008324"/>
            <a:ext cx="1016001" cy="1016001"/>
          </a:xfrm>
          <a:prstGeom prst="rect">
            <a:avLst/>
          </a:prstGeom>
          <a:ln w="12700">
            <a:miter lim="400000"/>
          </a:ln>
        </p:spPr>
      </p:pic>
      <p:pic>
        <p:nvPicPr>
          <p:cNvPr id="35" name="Graphic 195" descr="Programmer male outline">
            <a:extLst>
              <a:ext uri="{FF2B5EF4-FFF2-40B4-BE49-F238E27FC236}">
                <a16:creationId xmlns:a16="http://schemas.microsoft.com/office/drawing/2014/main" id="{B3709944-D2E3-4BC8-86A5-0BABA80D4264}"/>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a:stretch/>
        </p:blipFill>
        <p:spPr>
          <a:xfrm>
            <a:off x="10330652" y="7396448"/>
            <a:ext cx="1016001" cy="1016001"/>
          </a:xfrm>
          <a:prstGeom prst="rect">
            <a:avLst/>
          </a:prstGeom>
          <a:ln w="12700">
            <a:miter lim="400000"/>
          </a:ln>
        </p:spPr>
      </p:pic>
      <p:sp>
        <p:nvSpPr>
          <p:cNvPr id="36" name="ELEMENT C…">
            <a:extLst>
              <a:ext uri="{FF2B5EF4-FFF2-40B4-BE49-F238E27FC236}">
                <a16:creationId xmlns:a16="http://schemas.microsoft.com/office/drawing/2014/main" id="{7EA24EE6-F177-45AF-BBC3-A304C0714579}"/>
              </a:ext>
            </a:extLst>
          </p:cNvPr>
          <p:cNvSpPr txBox="1"/>
          <p:nvPr/>
        </p:nvSpPr>
        <p:spPr>
          <a:xfrm>
            <a:off x="12250778" y="9565975"/>
            <a:ext cx="6872676" cy="6428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Cleaner code</a:t>
            </a:r>
          </a:p>
          <a:p>
            <a:pPr>
              <a:defRPr spc="198">
                <a:solidFill>
                  <a:srgbClr val="000000"/>
                </a:solidFill>
              </a:defRPr>
            </a:pPr>
            <a:endParaRPr b="0" dirty="0">
              <a:latin typeface="Arial" panose="020B0604020202020204" pitchFamily="34" charset="0"/>
              <a:cs typeface="Arial" panose="020B0604020202020204" pitchFamily="34" charset="0"/>
            </a:endParaRPr>
          </a:p>
        </p:txBody>
      </p:sp>
      <p:sp>
        <p:nvSpPr>
          <p:cNvPr id="15" name="ELEMENT A…">
            <a:extLst>
              <a:ext uri="{FF2B5EF4-FFF2-40B4-BE49-F238E27FC236}">
                <a16:creationId xmlns:a16="http://schemas.microsoft.com/office/drawing/2014/main" id="{7E015D49-0134-4C78-8602-D088A0864CB3}"/>
              </a:ext>
            </a:extLst>
          </p:cNvPr>
          <p:cNvSpPr txBox="1"/>
          <p:nvPr/>
        </p:nvSpPr>
        <p:spPr>
          <a:xfrm>
            <a:off x="10330652" y="1398462"/>
            <a:ext cx="6872676"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Advantages</a:t>
            </a:r>
            <a:endParaRPr b="0" dirty="0">
              <a:latin typeface="Arial" panose="020B0604020202020204" pitchFamily="34" charset="0"/>
              <a:cs typeface="Arial" panose="020B0604020202020204" pitchFamily="34" charset="0"/>
            </a:endParaRPr>
          </a:p>
        </p:txBody>
      </p:sp>
      <p:sp>
        <p:nvSpPr>
          <p:cNvPr id="16" name="ELEMENT C…">
            <a:extLst>
              <a:ext uri="{FF2B5EF4-FFF2-40B4-BE49-F238E27FC236}">
                <a16:creationId xmlns:a16="http://schemas.microsoft.com/office/drawing/2014/main" id="{C83450E2-26EF-4C94-A251-070F62AEC8D5}"/>
              </a:ext>
            </a:extLst>
          </p:cNvPr>
          <p:cNvSpPr txBox="1"/>
          <p:nvPr/>
        </p:nvSpPr>
        <p:spPr>
          <a:xfrm>
            <a:off x="12360471" y="12030557"/>
            <a:ext cx="6872676" cy="6428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preferred option for defining beans</a:t>
            </a:r>
          </a:p>
          <a:p>
            <a:pPr>
              <a:defRPr spc="198">
                <a:solidFill>
                  <a:srgbClr val="000000"/>
                </a:solidFill>
              </a:defRPr>
            </a:pPr>
            <a:endParaRPr b="0" dirty="0">
              <a:latin typeface="Arial" panose="020B0604020202020204" pitchFamily="34" charset="0"/>
              <a:cs typeface="Arial" panose="020B0604020202020204" pitchFamily="34" charset="0"/>
            </a:endParaRPr>
          </a:p>
        </p:txBody>
      </p:sp>
      <p:pic>
        <p:nvPicPr>
          <p:cNvPr id="17" name="Graphic 142" descr="Star outline">
            <a:extLst>
              <a:ext uri="{FF2B5EF4-FFF2-40B4-BE49-F238E27FC236}">
                <a16:creationId xmlns:a16="http://schemas.microsoft.com/office/drawing/2014/main" id="{2EF1F41A-C9AF-4A81-AB2A-058E95EDD2F2}"/>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rcRect/>
          <a:stretch/>
        </p:blipFill>
        <p:spPr>
          <a:xfrm>
            <a:off x="10330651" y="11682537"/>
            <a:ext cx="1270001" cy="1270001"/>
          </a:xfrm>
          <a:prstGeom prst="rect">
            <a:avLst/>
          </a:prstGeom>
          <a:ln w="12700">
            <a:miter lim="400000"/>
          </a:ln>
        </p:spPr>
      </p:pic>
      <p:pic>
        <p:nvPicPr>
          <p:cNvPr id="19" name="Graphic 142" descr="Angel face outline outline">
            <a:extLst>
              <a:ext uri="{FF2B5EF4-FFF2-40B4-BE49-F238E27FC236}">
                <a16:creationId xmlns:a16="http://schemas.microsoft.com/office/drawing/2014/main" id="{A8E6BD3F-7747-41B4-A8EF-812FF8129590}"/>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rcRect/>
          <a:stretch/>
        </p:blipFill>
        <p:spPr>
          <a:xfrm>
            <a:off x="10282862" y="9412492"/>
            <a:ext cx="1270001" cy="1270001"/>
          </a:xfrm>
          <a:prstGeom prst="rect">
            <a:avLst/>
          </a:prstGeom>
          <a:ln w="12700">
            <a:miter lim="400000"/>
          </a:ln>
        </p:spPr>
      </p:pic>
    </p:spTree>
    <p:extLst>
      <p:ext uri="{BB962C8B-B14F-4D97-AF65-F5344CB8AC3E}">
        <p14:creationId xmlns:p14="http://schemas.microsoft.com/office/powerpoint/2010/main" val="310064449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25</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5" name="TITLE GOES…"/>
          <p:cNvSpPr txBox="1"/>
          <p:nvPr/>
        </p:nvSpPr>
        <p:spPr>
          <a:xfrm>
            <a:off x="2214475" y="6545906"/>
            <a:ext cx="3700764" cy="8781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sz="2800" cap="none" dirty="0"/>
              <a:t>Spring Annotations</a:t>
            </a: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E2E233E5-126E-4F83-AE3D-69BC76691C50}"/>
              </a:ext>
            </a:extLst>
          </p:cNvPr>
          <p:cNvPicPr>
            <a:picLocks noChangeAspect="1"/>
          </p:cNvPicPr>
          <p:nvPr/>
        </p:nvPicPr>
        <p:blipFill>
          <a:blip r:embed="rId5"/>
          <a:stretch>
            <a:fillRect/>
          </a:stretch>
        </p:blipFill>
        <p:spPr>
          <a:xfrm>
            <a:off x="10098648" y="1832629"/>
            <a:ext cx="10879798" cy="10533623"/>
          </a:xfrm>
          <a:prstGeom prst="rect">
            <a:avLst/>
          </a:prstGeom>
        </p:spPr>
      </p:pic>
      <p:sp>
        <p:nvSpPr>
          <p:cNvPr id="8" name="Circle">
            <a:extLst>
              <a:ext uri="{FF2B5EF4-FFF2-40B4-BE49-F238E27FC236}">
                <a16:creationId xmlns:a16="http://schemas.microsoft.com/office/drawing/2014/main" id="{6208B308-5C95-429F-99AB-60476D414771}"/>
              </a:ext>
            </a:extLst>
          </p:cNvPr>
          <p:cNvSpPr/>
          <p:nvPr/>
        </p:nvSpPr>
        <p:spPr>
          <a:xfrm>
            <a:off x="1973078" y="4893221"/>
            <a:ext cx="4183559" cy="4183559"/>
          </a:xfrm>
          <a:prstGeom prst="cloud">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Tree>
    <p:extLst>
      <p:ext uri="{BB962C8B-B14F-4D97-AF65-F5344CB8AC3E}">
        <p14:creationId xmlns:p14="http://schemas.microsoft.com/office/powerpoint/2010/main" val="36182049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4</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Bean Lifecycle</a:t>
            </a:r>
            <a:endParaRPr dirty="0"/>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26</a:t>
            </a:fld>
            <a:endParaRPr dirty="0"/>
          </a:p>
        </p:txBody>
      </p:sp>
    </p:spTree>
    <p:extLst>
      <p:ext uri="{BB962C8B-B14F-4D97-AF65-F5344CB8AC3E}">
        <p14:creationId xmlns:p14="http://schemas.microsoft.com/office/powerpoint/2010/main" val="366563541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27</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Bean Lifecycle</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5" name="Picture 4">
            <a:extLst>
              <a:ext uri="{FF2B5EF4-FFF2-40B4-BE49-F238E27FC236}">
                <a16:creationId xmlns:a16="http://schemas.microsoft.com/office/drawing/2014/main" id="{68971FB7-03ED-4566-B6DE-7BBCD9677251}"/>
              </a:ext>
            </a:extLst>
          </p:cNvPr>
          <p:cNvPicPr>
            <a:picLocks noChangeAspect="1"/>
          </p:cNvPicPr>
          <p:nvPr/>
        </p:nvPicPr>
        <p:blipFill>
          <a:blip r:embed="rId5"/>
          <a:stretch>
            <a:fillRect/>
          </a:stretch>
        </p:blipFill>
        <p:spPr>
          <a:xfrm>
            <a:off x="11772913" y="1108397"/>
            <a:ext cx="6972287" cy="10517518"/>
          </a:xfrm>
          <a:prstGeom prst="rect">
            <a:avLst/>
          </a:prstGeom>
        </p:spPr>
      </p:pic>
    </p:spTree>
    <p:extLst>
      <p:ext uri="{BB962C8B-B14F-4D97-AF65-F5344CB8AC3E}">
        <p14:creationId xmlns:p14="http://schemas.microsoft.com/office/powerpoint/2010/main" val="109695854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n-US" dirty="0"/>
              <a:t>6</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pPr>
            <a:r>
              <a:rPr lang="en-US" dirty="0"/>
              <a:t>Wiring Beans</a:t>
            </a:r>
            <a:endParaRPr dirty="0"/>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28</a:t>
            </a:fld>
            <a:endParaRPr dirty="0"/>
          </a:p>
        </p:txBody>
      </p:sp>
    </p:spTree>
    <p:extLst>
      <p:ext uri="{BB962C8B-B14F-4D97-AF65-F5344CB8AC3E}">
        <p14:creationId xmlns:p14="http://schemas.microsoft.com/office/powerpoint/2010/main" val="31878384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29</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739804"/>
            <a:ext cx="3700764" cy="4903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sz="2800" dirty="0"/>
              <a:t>Wiring beans</a:t>
            </a:r>
            <a:endParaRPr sz="2800"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30" name="ELEMENT A…">
            <a:extLst>
              <a:ext uri="{FF2B5EF4-FFF2-40B4-BE49-F238E27FC236}">
                <a16:creationId xmlns:a16="http://schemas.microsoft.com/office/drawing/2014/main" id="{95239896-845C-42F1-9AF7-6B3630FE325A}"/>
              </a:ext>
            </a:extLst>
          </p:cNvPr>
          <p:cNvSpPr txBox="1"/>
          <p:nvPr/>
        </p:nvSpPr>
        <p:spPr>
          <a:xfrm>
            <a:off x="11984052" y="6301456"/>
            <a:ext cx="8763043"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a:defRPr spc="198">
                <a:solidFill>
                  <a:srgbClr val="000000"/>
                </a:solidFill>
              </a:defRPr>
            </a:pPr>
            <a:r>
              <a:rPr lang="en-US" dirty="0"/>
              <a:t>Using @Bean annotated method’s parameters</a:t>
            </a:r>
            <a:endParaRPr b="0" dirty="0">
              <a:latin typeface="Arial" panose="020B0604020202020204" pitchFamily="34" charset="0"/>
              <a:cs typeface="Arial" panose="020B0604020202020204" pitchFamily="34" charset="0"/>
            </a:endParaRPr>
          </a:p>
        </p:txBody>
      </p:sp>
      <p:sp>
        <p:nvSpPr>
          <p:cNvPr id="31" name="ELEMENT B…">
            <a:extLst>
              <a:ext uri="{FF2B5EF4-FFF2-40B4-BE49-F238E27FC236}">
                <a16:creationId xmlns:a16="http://schemas.microsoft.com/office/drawing/2014/main" id="{ABE42FDA-CBCA-424D-A51B-3A65504BB7F9}"/>
              </a:ext>
            </a:extLst>
          </p:cNvPr>
          <p:cNvSpPr txBox="1"/>
          <p:nvPr/>
        </p:nvSpPr>
        <p:spPr>
          <a:xfrm>
            <a:off x="12039513" y="8624324"/>
            <a:ext cx="6872676"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USING @Autowire ANNOTATIONS</a:t>
            </a:r>
            <a:endParaRPr b="0" dirty="0">
              <a:latin typeface="Arial" panose="020B0604020202020204" pitchFamily="34" charset="0"/>
              <a:cs typeface="Arial" panose="020B0604020202020204" pitchFamily="34" charset="0"/>
            </a:endParaRPr>
          </a:p>
        </p:txBody>
      </p:sp>
      <p:sp>
        <p:nvSpPr>
          <p:cNvPr id="32" name="ELEMENT C…">
            <a:extLst>
              <a:ext uri="{FF2B5EF4-FFF2-40B4-BE49-F238E27FC236}">
                <a16:creationId xmlns:a16="http://schemas.microsoft.com/office/drawing/2014/main" id="{7EE5B5E5-398F-4C47-B04F-7C142940B9F2}"/>
              </a:ext>
            </a:extLst>
          </p:cNvPr>
          <p:cNvSpPr txBox="1"/>
          <p:nvPr/>
        </p:nvSpPr>
        <p:spPr>
          <a:xfrm>
            <a:off x="12046353" y="3896845"/>
            <a:ext cx="6872676"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dirty="0"/>
              <a:t>USING Direct method call for @Bean</a:t>
            </a:r>
            <a:endParaRPr b="0" dirty="0">
              <a:latin typeface="Arial" panose="020B0604020202020204" pitchFamily="34" charset="0"/>
              <a:cs typeface="Arial" panose="020B0604020202020204" pitchFamily="34" charset="0"/>
            </a:endParaRPr>
          </a:p>
        </p:txBody>
      </p:sp>
      <p:pic>
        <p:nvPicPr>
          <p:cNvPr id="33" name="Graphic 158" descr="Graphic 158">
            <a:extLst>
              <a:ext uri="{FF2B5EF4-FFF2-40B4-BE49-F238E27FC236}">
                <a16:creationId xmlns:a16="http://schemas.microsoft.com/office/drawing/2014/main" id="{B4C27928-E94A-4AAE-9BA8-79DD1F67824E}"/>
              </a:ext>
            </a:extLst>
          </p:cNvPr>
          <p:cNvPicPr>
            <a:picLocks noChangeAspect="1"/>
          </p:cNvPicPr>
          <p:nvPr/>
        </p:nvPicPr>
        <p:blipFill>
          <a:blip r:embed="rId5"/>
          <a:stretch>
            <a:fillRect/>
          </a:stretch>
        </p:blipFill>
        <p:spPr>
          <a:xfrm>
            <a:off x="9977617" y="6015127"/>
            <a:ext cx="1016001" cy="1016001"/>
          </a:xfrm>
          <a:prstGeom prst="rect">
            <a:avLst/>
          </a:prstGeom>
          <a:ln w="12700">
            <a:miter lim="400000"/>
          </a:ln>
        </p:spPr>
      </p:pic>
      <p:pic>
        <p:nvPicPr>
          <p:cNvPr id="34" name="Graphic 236" descr="Graphic 236">
            <a:extLst>
              <a:ext uri="{FF2B5EF4-FFF2-40B4-BE49-F238E27FC236}">
                <a16:creationId xmlns:a16="http://schemas.microsoft.com/office/drawing/2014/main" id="{8343B80F-8B98-4996-B678-213B80BFCCF9}"/>
              </a:ext>
            </a:extLst>
          </p:cNvPr>
          <p:cNvPicPr>
            <a:picLocks noChangeAspect="1"/>
          </p:cNvPicPr>
          <p:nvPr/>
        </p:nvPicPr>
        <p:blipFill>
          <a:blip r:embed="rId6"/>
          <a:stretch>
            <a:fillRect/>
          </a:stretch>
        </p:blipFill>
        <p:spPr>
          <a:xfrm>
            <a:off x="10098649" y="8360180"/>
            <a:ext cx="1016001" cy="1016001"/>
          </a:xfrm>
          <a:prstGeom prst="rect">
            <a:avLst/>
          </a:prstGeom>
          <a:ln w="12700">
            <a:miter lim="400000"/>
          </a:ln>
        </p:spPr>
      </p:pic>
      <p:pic>
        <p:nvPicPr>
          <p:cNvPr id="35" name="Graphic 195" descr="Graphic 195">
            <a:extLst>
              <a:ext uri="{FF2B5EF4-FFF2-40B4-BE49-F238E27FC236}">
                <a16:creationId xmlns:a16="http://schemas.microsoft.com/office/drawing/2014/main" id="{B3709944-D2E3-4BC8-86A5-0BABA80D4264}"/>
              </a:ext>
            </a:extLst>
          </p:cNvPr>
          <p:cNvPicPr>
            <a:picLocks noChangeAspect="1"/>
          </p:cNvPicPr>
          <p:nvPr/>
        </p:nvPicPr>
        <p:blipFill>
          <a:blip r:embed="rId7"/>
          <a:stretch>
            <a:fillRect/>
          </a:stretch>
        </p:blipFill>
        <p:spPr>
          <a:xfrm>
            <a:off x="9969694" y="3355309"/>
            <a:ext cx="1016001" cy="1016001"/>
          </a:xfrm>
          <a:prstGeom prst="rect">
            <a:avLst/>
          </a:prstGeom>
          <a:ln w="12700">
            <a:miter lim="400000"/>
          </a:ln>
        </p:spPr>
      </p:pic>
      <p:sp>
        <p:nvSpPr>
          <p:cNvPr id="39" name="ELEMENT A…">
            <a:extLst>
              <a:ext uri="{FF2B5EF4-FFF2-40B4-BE49-F238E27FC236}">
                <a16:creationId xmlns:a16="http://schemas.microsoft.com/office/drawing/2014/main" id="{05B941E0-365F-4964-A61D-EABEE4A9E02C}"/>
              </a:ext>
            </a:extLst>
          </p:cNvPr>
          <p:cNvSpPr txBox="1"/>
          <p:nvPr/>
        </p:nvSpPr>
        <p:spPr>
          <a:xfrm>
            <a:off x="10330651" y="1398462"/>
            <a:ext cx="7464979" cy="3935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a:spAutoFit/>
          </a:bodyPr>
          <a:lstStyle/>
          <a:p>
            <a:pPr>
              <a:defRPr spc="198">
                <a:solidFill>
                  <a:srgbClr val="000000"/>
                </a:solidFill>
              </a:defRPr>
            </a:pPr>
            <a:r>
              <a:rPr lang="en-US" dirty="0"/>
              <a:t>How to create Links between beans</a:t>
            </a:r>
            <a:endParaRPr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9661905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dirty="0"/>
              <a:t>1</a:t>
            </a:r>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pPr>
            <a:r>
              <a:rPr lang="en-US" dirty="0"/>
              <a:t>BASICS OF SPRING</a:t>
            </a:r>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3</a:t>
            </a:fld>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30</a:t>
            </a:fld>
            <a:endParaRPr/>
          </a:p>
        </p:txBody>
      </p:sp>
      <p:pic>
        <p:nvPicPr>
          <p:cNvPr id="852" name="Image" descr="Image"/>
          <p:cNvPicPr>
            <a:picLocks noChangeAspect="1"/>
          </p:cNvPicPr>
          <p:nvPr/>
        </p:nvPicPr>
        <p:blipFill>
          <a:blip r:embed="rId3"/>
          <a:srcRect l="66676"/>
          <a:stretch>
            <a:fillRect/>
          </a:stretch>
        </p:blipFill>
        <p:spPr>
          <a:xfrm>
            <a:off x="2047" y="-1"/>
            <a:ext cx="6835171" cy="13716001"/>
          </a:xfrm>
          <a:prstGeom prst="rect">
            <a:avLst/>
          </a:prstGeom>
          <a:ln w="12700">
            <a:miter lim="400000"/>
          </a:ln>
        </p:spPr>
      </p:pic>
      <p:sp>
        <p:nvSpPr>
          <p:cNvPr id="854" name="Circle"/>
          <p:cNvSpPr/>
          <p:nvPr/>
        </p:nvSpPr>
        <p:spPr>
          <a:xfrm>
            <a:off x="1594425" y="7268390"/>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sp>
        <p:nvSpPr>
          <p:cNvPr id="10" name="TITLE GOES…">
            <a:extLst>
              <a:ext uri="{FF2B5EF4-FFF2-40B4-BE49-F238E27FC236}">
                <a16:creationId xmlns:a16="http://schemas.microsoft.com/office/drawing/2014/main" id="{A0A94A49-C096-4635-A825-FA1EFC434D2E}"/>
              </a:ext>
            </a:extLst>
          </p:cNvPr>
          <p:cNvSpPr txBox="1"/>
          <p:nvPr/>
        </p:nvSpPr>
        <p:spPr>
          <a:xfrm>
            <a:off x="1861181" y="8700355"/>
            <a:ext cx="3700764" cy="12659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sz="2800" dirty="0"/>
              <a:t>Dependency Injection</a:t>
            </a:r>
            <a:br>
              <a:rPr lang="en-US" sz="2800" dirty="0"/>
            </a:br>
            <a:r>
              <a:rPr lang="en-US" sz="2800" dirty="0"/>
              <a:t> Types</a:t>
            </a:r>
            <a:endParaRPr sz="2800" dirty="0"/>
          </a:p>
        </p:txBody>
      </p:sp>
      <p:grpSp>
        <p:nvGrpSpPr>
          <p:cNvPr id="42" name="Group 41">
            <a:extLst>
              <a:ext uri="{FF2B5EF4-FFF2-40B4-BE49-F238E27FC236}">
                <a16:creationId xmlns:a16="http://schemas.microsoft.com/office/drawing/2014/main" id="{61CA225F-169A-4318-957F-4B40D54ABD55}"/>
              </a:ext>
            </a:extLst>
          </p:cNvPr>
          <p:cNvGrpSpPr/>
          <p:nvPr/>
        </p:nvGrpSpPr>
        <p:grpSpPr>
          <a:xfrm>
            <a:off x="8229601" y="5108111"/>
            <a:ext cx="15336982" cy="3136310"/>
            <a:chOff x="8229601" y="5986909"/>
            <a:chExt cx="15336982" cy="3136310"/>
          </a:xfrm>
        </p:grpSpPr>
        <p:sp>
          <p:nvSpPr>
            <p:cNvPr id="22" name="ELEMENT A…">
              <a:extLst>
                <a:ext uri="{FF2B5EF4-FFF2-40B4-BE49-F238E27FC236}">
                  <a16:creationId xmlns:a16="http://schemas.microsoft.com/office/drawing/2014/main" id="{12F3AF81-47E5-4457-9947-D7FBEAB33F3D}"/>
                </a:ext>
              </a:extLst>
            </p:cNvPr>
            <p:cNvSpPr txBox="1"/>
            <p:nvPr/>
          </p:nvSpPr>
          <p:spPr>
            <a:xfrm>
              <a:off x="11697809" y="7375904"/>
              <a:ext cx="8763043"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spAutoFit/>
            </a:bodyPr>
            <a:lstStyle/>
            <a:p>
              <a:pPr>
                <a:defRPr spc="198">
                  <a:solidFill>
                    <a:srgbClr val="000000"/>
                  </a:solidFill>
                </a:defRPr>
              </a:pPr>
              <a:r>
                <a:rPr lang="en-US" b="0" dirty="0">
                  <a:latin typeface="Arial" panose="020B0604020202020204" pitchFamily="34" charset="0"/>
                  <a:cs typeface="Arial" panose="020B0604020202020204" pitchFamily="34" charset="0"/>
                </a:rPr>
                <a:t>Constructor Injection</a:t>
              </a:r>
              <a:endParaRPr b="0" dirty="0">
                <a:latin typeface="Arial" panose="020B0604020202020204" pitchFamily="34" charset="0"/>
                <a:cs typeface="Arial" panose="020B0604020202020204" pitchFamily="34" charset="0"/>
              </a:endParaRPr>
            </a:p>
          </p:txBody>
        </p:sp>
        <p:pic>
          <p:nvPicPr>
            <p:cNvPr id="29" name="Graphic 28">
              <a:extLst>
                <a:ext uri="{FF2B5EF4-FFF2-40B4-BE49-F238E27FC236}">
                  <a16:creationId xmlns:a16="http://schemas.microsoft.com/office/drawing/2014/main" id="{FDC6C393-AA97-4931-821C-F5C6B5FC5303}"/>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9219103" y="7050241"/>
              <a:ext cx="914400" cy="914400"/>
            </a:xfrm>
            <a:prstGeom prst="rect">
              <a:avLst/>
            </a:prstGeom>
          </p:spPr>
        </p:pic>
        <p:pic>
          <p:nvPicPr>
            <p:cNvPr id="32" name="Picture 31">
              <a:extLst>
                <a:ext uri="{FF2B5EF4-FFF2-40B4-BE49-F238E27FC236}">
                  <a16:creationId xmlns:a16="http://schemas.microsoft.com/office/drawing/2014/main" id="{6513111B-3B96-4C1B-9F95-BEAC9660BE5D}"/>
                </a:ext>
              </a:extLst>
            </p:cNvPr>
            <p:cNvPicPr>
              <a:picLocks noChangeAspect="1"/>
            </p:cNvPicPr>
            <p:nvPr/>
          </p:nvPicPr>
          <p:blipFill>
            <a:blip r:embed="rId7"/>
            <a:stretch>
              <a:fillRect/>
            </a:stretch>
          </p:blipFill>
          <p:spPr>
            <a:xfrm>
              <a:off x="18391334" y="6261474"/>
              <a:ext cx="4540056" cy="2212799"/>
            </a:xfrm>
            <a:prstGeom prst="rect">
              <a:avLst/>
            </a:prstGeom>
          </p:spPr>
        </p:pic>
        <p:sp>
          <p:nvSpPr>
            <p:cNvPr id="38" name="Flowchart: Process 37">
              <a:extLst>
                <a:ext uri="{FF2B5EF4-FFF2-40B4-BE49-F238E27FC236}">
                  <a16:creationId xmlns:a16="http://schemas.microsoft.com/office/drawing/2014/main" id="{4BD90CFE-AFC4-48AC-BCF5-BB525C62D408}"/>
                </a:ext>
              </a:extLst>
            </p:cNvPr>
            <p:cNvSpPr/>
            <p:nvPr/>
          </p:nvSpPr>
          <p:spPr>
            <a:xfrm>
              <a:off x="8229601" y="5986909"/>
              <a:ext cx="15336982" cy="3136310"/>
            </a:xfrm>
            <a:prstGeom prst="flowChartProcess">
              <a:avLst/>
            </a:prstGeom>
            <a:ln w="63500">
              <a:solidFill>
                <a:schemeClr val="bg2"/>
              </a:solidFill>
              <a:miter lim="400000"/>
            </a:ln>
          </p:spPr>
          <p:txBody>
            <a:bodyPr lIns="0" tIns="0" rIns="0" bIns="0" rtlCol="0" anchor="ctr"/>
            <a:lstStyle/>
            <a:p>
              <a:pPr algn="ctr" defTabSz="825500">
                <a:lnSpc>
                  <a:spcPct val="100000"/>
                </a:lnSpc>
              </a:pPr>
              <a:endParaRPr lang="en-US" sz="3200" cap="none" spc="0" dirty="0"/>
            </a:p>
          </p:txBody>
        </p:sp>
      </p:grpSp>
      <p:grpSp>
        <p:nvGrpSpPr>
          <p:cNvPr id="43" name="Group 42">
            <a:extLst>
              <a:ext uri="{FF2B5EF4-FFF2-40B4-BE49-F238E27FC236}">
                <a16:creationId xmlns:a16="http://schemas.microsoft.com/office/drawing/2014/main" id="{F37EEE23-5F10-489B-A733-4A256000B194}"/>
              </a:ext>
            </a:extLst>
          </p:cNvPr>
          <p:cNvGrpSpPr/>
          <p:nvPr/>
        </p:nvGrpSpPr>
        <p:grpSpPr>
          <a:xfrm>
            <a:off x="8229601" y="9397784"/>
            <a:ext cx="15336982" cy="3136310"/>
            <a:chOff x="8229601" y="9397784"/>
            <a:chExt cx="15336982" cy="3136310"/>
          </a:xfrm>
        </p:grpSpPr>
        <p:sp>
          <p:nvSpPr>
            <p:cNvPr id="23" name="ELEMENT B…">
              <a:extLst>
                <a:ext uri="{FF2B5EF4-FFF2-40B4-BE49-F238E27FC236}">
                  <a16:creationId xmlns:a16="http://schemas.microsoft.com/office/drawing/2014/main" id="{13AF8257-24E1-466A-9E05-A9E583181435}"/>
                </a:ext>
              </a:extLst>
            </p:cNvPr>
            <p:cNvSpPr txBox="1"/>
            <p:nvPr/>
          </p:nvSpPr>
          <p:spPr>
            <a:xfrm>
              <a:off x="11697809" y="10748200"/>
              <a:ext cx="6872676"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b="0" dirty="0">
                  <a:latin typeface="Arial" panose="020B0604020202020204" pitchFamily="34" charset="0"/>
                  <a:cs typeface="Arial" panose="020B0604020202020204" pitchFamily="34" charset="0"/>
                </a:rPr>
                <a:t>Setter Injection</a:t>
              </a:r>
              <a:endParaRPr b="0" dirty="0">
                <a:latin typeface="Arial" panose="020B0604020202020204" pitchFamily="34" charset="0"/>
                <a:cs typeface="Arial" panose="020B0604020202020204" pitchFamily="34" charset="0"/>
              </a:endParaRPr>
            </a:p>
          </p:txBody>
        </p:sp>
        <p:pic>
          <p:nvPicPr>
            <p:cNvPr id="30" name="Graphic 29">
              <a:extLst>
                <a:ext uri="{FF2B5EF4-FFF2-40B4-BE49-F238E27FC236}">
                  <a16:creationId xmlns:a16="http://schemas.microsoft.com/office/drawing/2014/main" id="{CC078402-E884-4AE0-ACE9-D96B8A48569B}"/>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9219103" y="10487784"/>
              <a:ext cx="914400" cy="914400"/>
            </a:xfrm>
            <a:prstGeom prst="rect">
              <a:avLst/>
            </a:prstGeom>
          </p:spPr>
        </p:pic>
        <p:pic>
          <p:nvPicPr>
            <p:cNvPr id="34" name="Picture 33">
              <a:extLst>
                <a:ext uri="{FF2B5EF4-FFF2-40B4-BE49-F238E27FC236}">
                  <a16:creationId xmlns:a16="http://schemas.microsoft.com/office/drawing/2014/main" id="{946093EA-1643-4529-B81B-C861FFD42AE2}"/>
                </a:ext>
              </a:extLst>
            </p:cNvPr>
            <p:cNvPicPr>
              <a:picLocks noChangeAspect="1"/>
            </p:cNvPicPr>
            <p:nvPr/>
          </p:nvPicPr>
          <p:blipFill>
            <a:blip r:embed="rId10"/>
            <a:stretch>
              <a:fillRect/>
            </a:stretch>
          </p:blipFill>
          <p:spPr>
            <a:xfrm>
              <a:off x="18326872" y="9672886"/>
              <a:ext cx="4540056" cy="2353626"/>
            </a:xfrm>
            <a:prstGeom prst="rect">
              <a:avLst/>
            </a:prstGeom>
          </p:spPr>
        </p:pic>
        <p:sp>
          <p:nvSpPr>
            <p:cNvPr id="44" name="Flowchart: Process 43">
              <a:extLst>
                <a:ext uri="{FF2B5EF4-FFF2-40B4-BE49-F238E27FC236}">
                  <a16:creationId xmlns:a16="http://schemas.microsoft.com/office/drawing/2014/main" id="{D481E3A9-001F-42D2-AF57-BC4B18A4C7C6}"/>
                </a:ext>
              </a:extLst>
            </p:cNvPr>
            <p:cNvSpPr/>
            <p:nvPr/>
          </p:nvSpPr>
          <p:spPr>
            <a:xfrm>
              <a:off x="8229601" y="9397784"/>
              <a:ext cx="15336982" cy="3136310"/>
            </a:xfrm>
            <a:prstGeom prst="flowChartProcess">
              <a:avLst/>
            </a:prstGeom>
            <a:ln w="63500">
              <a:solidFill>
                <a:schemeClr val="bg2"/>
              </a:solidFill>
              <a:miter lim="400000"/>
            </a:ln>
          </p:spPr>
          <p:txBody>
            <a:bodyPr lIns="0" tIns="0" rIns="0" bIns="0" rtlCol="0" anchor="ctr"/>
            <a:lstStyle/>
            <a:p>
              <a:pPr algn="ctr" defTabSz="825500">
                <a:lnSpc>
                  <a:spcPct val="100000"/>
                </a:lnSpc>
              </a:pPr>
              <a:endParaRPr lang="en-US" sz="3200" cap="none" spc="0" dirty="0"/>
            </a:p>
          </p:txBody>
        </p:sp>
      </p:grpSp>
      <p:grpSp>
        <p:nvGrpSpPr>
          <p:cNvPr id="41" name="Group 40">
            <a:extLst>
              <a:ext uri="{FF2B5EF4-FFF2-40B4-BE49-F238E27FC236}">
                <a16:creationId xmlns:a16="http://schemas.microsoft.com/office/drawing/2014/main" id="{4F4F1B1D-3AA9-4C1C-A7BD-314B936EC83C}"/>
              </a:ext>
            </a:extLst>
          </p:cNvPr>
          <p:cNvGrpSpPr/>
          <p:nvPr/>
        </p:nvGrpSpPr>
        <p:grpSpPr>
          <a:xfrm>
            <a:off x="8229601" y="762855"/>
            <a:ext cx="15336982" cy="3136310"/>
            <a:chOff x="8229601" y="2644511"/>
            <a:chExt cx="15336982" cy="3136310"/>
          </a:xfrm>
        </p:grpSpPr>
        <p:sp>
          <p:nvSpPr>
            <p:cNvPr id="24" name="ELEMENT C…">
              <a:extLst>
                <a:ext uri="{FF2B5EF4-FFF2-40B4-BE49-F238E27FC236}">
                  <a16:creationId xmlns:a16="http://schemas.microsoft.com/office/drawing/2014/main" id="{333639DD-E23E-4B1E-AD8D-565A991B2CBD}"/>
                </a:ext>
              </a:extLst>
            </p:cNvPr>
            <p:cNvSpPr txBox="1"/>
            <p:nvPr/>
          </p:nvSpPr>
          <p:spPr>
            <a:xfrm>
              <a:off x="11697809" y="3986774"/>
              <a:ext cx="6872676" cy="3935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n-US" b="0" dirty="0">
                  <a:latin typeface="Arial" panose="020B0604020202020204" pitchFamily="34" charset="0"/>
                  <a:cs typeface="Arial" panose="020B0604020202020204" pitchFamily="34" charset="0"/>
                </a:rPr>
                <a:t>Field Injection</a:t>
              </a:r>
              <a:endParaRPr b="0" dirty="0">
                <a:latin typeface="Arial" panose="020B0604020202020204" pitchFamily="34" charset="0"/>
                <a:cs typeface="Arial" panose="020B0604020202020204" pitchFamily="34" charset="0"/>
              </a:endParaRPr>
            </a:p>
          </p:txBody>
        </p:sp>
        <p:pic>
          <p:nvPicPr>
            <p:cNvPr id="28" name="Graphic 27">
              <a:extLst>
                <a:ext uri="{FF2B5EF4-FFF2-40B4-BE49-F238E27FC236}">
                  <a16:creationId xmlns:a16="http://schemas.microsoft.com/office/drawing/2014/main" id="{386298D9-4E6B-4D41-9831-C5473228AAA8}"/>
                </a:ext>
              </a:extLst>
            </p:cNvPr>
            <p:cNvPicPr>
              <a:picLocks noChangeAspect="1"/>
            </p:cNvPicPr>
            <p:nvPr/>
          </p:nvPicPr>
          <p:blipFill>
            <a:blip r:embed="rId11" cstate="print">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9219103" y="3755466"/>
              <a:ext cx="914400" cy="914400"/>
            </a:xfrm>
            <a:prstGeom prst="rect">
              <a:avLst/>
            </a:prstGeom>
          </p:spPr>
        </p:pic>
        <p:pic>
          <p:nvPicPr>
            <p:cNvPr id="15" name="Picture 14">
              <a:extLst>
                <a:ext uri="{FF2B5EF4-FFF2-40B4-BE49-F238E27FC236}">
                  <a16:creationId xmlns:a16="http://schemas.microsoft.com/office/drawing/2014/main" id="{F6CCE90E-1B66-4549-A5AC-7C85ED0E169B}"/>
                </a:ext>
              </a:extLst>
            </p:cNvPr>
            <p:cNvPicPr>
              <a:picLocks noChangeAspect="1"/>
            </p:cNvPicPr>
            <p:nvPr/>
          </p:nvPicPr>
          <p:blipFill>
            <a:blip r:embed="rId13"/>
            <a:stretch>
              <a:fillRect/>
            </a:stretch>
          </p:blipFill>
          <p:spPr>
            <a:xfrm>
              <a:off x="18326871" y="3367276"/>
              <a:ext cx="4540055" cy="1866319"/>
            </a:xfrm>
            <a:prstGeom prst="rect">
              <a:avLst/>
            </a:prstGeom>
          </p:spPr>
        </p:pic>
        <p:sp>
          <p:nvSpPr>
            <p:cNvPr id="45" name="Flowchart: Process 44">
              <a:extLst>
                <a:ext uri="{FF2B5EF4-FFF2-40B4-BE49-F238E27FC236}">
                  <a16:creationId xmlns:a16="http://schemas.microsoft.com/office/drawing/2014/main" id="{C4356D49-B177-42F5-B798-7FA8DA66954A}"/>
                </a:ext>
              </a:extLst>
            </p:cNvPr>
            <p:cNvSpPr/>
            <p:nvPr/>
          </p:nvSpPr>
          <p:spPr>
            <a:xfrm>
              <a:off x="8229601" y="2644511"/>
              <a:ext cx="15336982" cy="3136310"/>
            </a:xfrm>
            <a:prstGeom prst="flowChartProcess">
              <a:avLst/>
            </a:prstGeom>
            <a:ln w="63500">
              <a:solidFill>
                <a:schemeClr val="bg2"/>
              </a:solidFill>
              <a:miter lim="400000"/>
            </a:ln>
          </p:spPr>
          <p:txBody>
            <a:bodyPr lIns="0" tIns="0" rIns="0" bIns="0" rtlCol="0" anchor="ctr"/>
            <a:lstStyle/>
            <a:p>
              <a:pPr algn="ctr" defTabSz="825500">
                <a:lnSpc>
                  <a:spcPct val="100000"/>
                </a:lnSpc>
              </a:pPr>
              <a:endParaRPr lang="en-US" sz="3200" cap="none" spc="0" dirty="0"/>
            </a:p>
          </p:txBody>
        </p:sp>
      </p:grpSp>
    </p:spTree>
    <p:extLst>
      <p:ext uri="{BB962C8B-B14F-4D97-AF65-F5344CB8AC3E}">
        <p14:creationId xmlns:p14="http://schemas.microsoft.com/office/powerpoint/2010/main" val="39901099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9"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31</a:t>
            </a:fld>
            <a:endParaRPr/>
          </a:p>
        </p:txBody>
      </p:sp>
      <p:graphicFrame>
        <p:nvGraphicFramePr>
          <p:cNvPr id="932" name="Table"/>
          <p:cNvGraphicFramePr/>
          <p:nvPr>
            <p:extLst>
              <p:ext uri="{D42A27DB-BD31-4B8C-83A1-F6EECF244321}">
                <p14:modId xmlns:p14="http://schemas.microsoft.com/office/powerpoint/2010/main" val="1488802641"/>
              </p:ext>
            </p:extLst>
          </p:nvPr>
        </p:nvGraphicFramePr>
        <p:xfrm>
          <a:off x="1413164" y="2036618"/>
          <a:ext cx="22049508" cy="9226269"/>
        </p:xfrm>
        <a:graphic>
          <a:graphicData uri="http://schemas.openxmlformats.org/drawingml/2006/table">
            <a:tbl>
              <a:tblPr firstRow="1">
                <a:tableStyleId>{4C3C2611-4C71-4FC5-86AE-919BDF0F9419}</a:tableStyleId>
              </a:tblPr>
              <a:tblGrid>
                <a:gridCol w="5512377">
                  <a:extLst>
                    <a:ext uri="{9D8B030D-6E8A-4147-A177-3AD203B41FA5}">
                      <a16:colId xmlns:a16="http://schemas.microsoft.com/office/drawing/2014/main" val="20000"/>
                    </a:ext>
                  </a:extLst>
                </a:gridCol>
                <a:gridCol w="5512377">
                  <a:extLst>
                    <a:ext uri="{9D8B030D-6E8A-4147-A177-3AD203B41FA5}">
                      <a16:colId xmlns:a16="http://schemas.microsoft.com/office/drawing/2014/main" val="20001"/>
                    </a:ext>
                  </a:extLst>
                </a:gridCol>
                <a:gridCol w="5512377">
                  <a:extLst>
                    <a:ext uri="{9D8B030D-6E8A-4147-A177-3AD203B41FA5}">
                      <a16:colId xmlns:a16="http://schemas.microsoft.com/office/drawing/2014/main" val="20002"/>
                    </a:ext>
                  </a:extLst>
                </a:gridCol>
                <a:gridCol w="5512377">
                  <a:extLst>
                    <a:ext uri="{9D8B030D-6E8A-4147-A177-3AD203B41FA5}">
                      <a16:colId xmlns:a16="http://schemas.microsoft.com/office/drawing/2014/main" val="20003"/>
                    </a:ext>
                  </a:extLst>
                </a:gridCol>
              </a:tblGrid>
              <a:tr h="997547">
                <a:tc>
                  <a:txBody>
                    <a:bodyPr/>
                    <a:lstStyle/>
                    <a:p>
                      <a:pPr algn="ctr" defTabSz="470262">
                        <a:lnSpc>
                          <a:spcPct val="90000"/>
                        </a:lnSpc>
                        <a:defRPr sz="1800" b="0">
                          <a:solidFill>
                            <a:srgbClr val="000000"/>
                          </a:solidFill>
                        </a:defRPr>
                      </a:pPr>
                      <a:r>
                        <a:rPr lang="en-US" b="1" cap="all" spc="180" dirty="0">
                          <a:solidFill>
                            <a:srgbClr val="FFFFFF"/>
                          </a:solidFill>
                        </a:rPr>
                        <a:t>Feature</a:t>
                      </a:r>
                      <a:endParaRPr b="1" cap="all" spc="180" dirty="0">
                        <a:solidFill>
                          <a:srgbClr val="FFFFFF"/>
                        </a:solidFill>
                      </a:endParaRPr>
                    </a:p>
                  </a:txBody>
                  <a:tcPr marL="50800" marR="50800" marT="50800" marB="50800" anchor="ctr" horzOverflow="overflow">
                    <a:lnL w="12700">
                      <a:solidFill>
                        <a:srgbClr val="D5D5D5"/>
                      </a:solidFill>
                      <a:miter lim="400000"/>
                    </a:lnL>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b="1" cap="all" spc="180" dirty="0">
                          <a:solidFill>
                            <a:srgbClr val="FFFFFF"/>
                          </a:solidFill>
                        </a:rPr>
                        <a:t>Field injection</a:t>
                      </a:r>
                      <a:endParaRPr b="1" cap="all" spc="180" dirty="0">
                        <a:solidFill>
                          <a:srgbClr val="FFFFFF"/>
                        </a:solidFill>
                      </a:endParaRPr>
                    </a:p>
                  </a:txBody>
                  <a:tcPr marL="50800" marR="50800" marT="50800" marB="50800" anchor="ctr" horzOverflow="overflow">
                    <a:lnR w="0">
                      <a:miter lim="400000"/>
                    </a:lnR>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b="1" cap="all" spc="180" dirty="0">
                          <a:solidFill>
                            <a:srgbClr val="FFFFFF"/>
                          </a:solidFill>
                        </a:rPr>
                        <a:t>Constructor injection</a:t>
                      </a:r>
                      <a:endParaRPr b="1" cap="all" spc="180" dirty="0">
                        <a:solidFill>
                          <a:srgbClr val="FFFFFF"/>
                        </a:solidFill>
                      </a:endParaRPr>
                    </a:p>
                  </a:txBody>
                  <a:tcPr marL="50800" marR="50800" marT="50800" marB="50800" anchor="ctr" horzOverflow="overflow">
                    <a:lnL w="0">
                      <a:miter lim="400000"/>
                    </a:lnL>
                    <a:lnR w="0">
                      <a:miter lim="400000"/>
                    </a:lnR>
                    <a:lnT w="12700">
                      <a:solidFill>
                        <a:srgbClr val="D5D5D5"/>
                      </a:solidFill>
                      <a:miter lim="400000"/>
                    </a:lnT>
                    <a:lnB w="12700">
                      <a:solidFill>
                        <a:srgbClr val="D5D5D5"/>
                      </a:solidFill>
                      <a:miter lim="400000"/>
                    </a:lnB>
                    <a:solidFill>
                      <a:srgbClr val="000000"/>
                    </a:solidFill>
                  </a:tcPr>
                </a:tc>
                <a:tc>
                  <a:txBody>
                    <a:bodyPr/>
                    <a:lstStyle/>
                    <a:p>
                      <a:pPr algn="ctr" defTabSz="470262">
                        <a:lnSpc>
                          <a:spcPct val="90000"/>
                        </a:lnSpc>
                        <a:defRPr sz="1800" b="0">
                          <a:solidFill>
                            <a:srgbClr val="000000"/>
                          </a:solidFill>
                        </a:defRPr>
                      </a:pPr>
                      <a:r>
                        <a:rPr lang="en-US" b="1" cap="all" spc="180" dirty="0">
                          <a:solidFill>
                            <a:srgbClr val="FFFFFF"/>
                          </a:solidFill>
                        </a:rPr>
                        <a:t>Setter injection</a:t>
                      </a:r>
                      <a:endParaRPr b="1" cap="all" spc="180" dirty="0">
                        <a:solidFill>
                          <a:srgbClr val="FFFFFF"/>
                        </a:solidFill>
                      </a:endParaRPr>
                    </a:p>
                  </a:txBody>
                  <a:tcPr marL="50800" marR="50800" marT="50800" marB="50800" anchor="ctr" horzOverflow="overflow">
                    <a:lnL w="0">
                      <a:miter lim="400000"/>
                    </a:lnL>
                    <a:lnT w="12700">
                      <a:solidFill>
                        <a:srgbClr val="D5D5D5"/>
                      </a:solidFill>
                      <a:miter lim="400000"/>
                    </a:lnT>
                    <a:lnB w="12700">
                      <a:solidFill>
                        <a:srgbClr val="D5D5D5"/>
                      </a:solidFill>
                      <a:miter lim="400000"/>
                    </a:lnB>
                    <a:solidFill>
                      <a:srgbClr val="000000"/>
                    </a:solidFill>
                  </a:tcPr>
                </a:tc>
                <a:extLst>
                  <a:ext uri="{0D108BD9-81ED-4DB2-BD59-A6C34878D82A}">
                    <a16:rowId xmlns:a16="http://schemas.microsoft.com/office/drawing/2014/main" val="10000"/>
                  </a:ext>
                </a:extLst>
              </a:tr>
              <a:tr h="997547">
                <a:tc>
                  <a:txBody>
                    <a:bodyPr/>
                    <a:lstStyle/>
                    <a:p>
                      <a:pPr algn="ctr">
                        <a:lnSpc>
                          <a:spcPct val="90000"/>
                        </a:lnSpc>
                        <a:spcBef>
                          <a:spcPts val="800"/>
                        </a:spcBef>
                        <a:defRPr sz="1800"/>
                      </a:pPr>
                      <a:r>
                        <a:rPr lang="en-US" sz="1400" b="1" cap="all" spc="153" dirty="0">
                          <a:solidFill>
                            <a:srgbClr val="48545B"/>
                          </a:solidFill>
                        </a:rPr>
                        <a:t>Reliability</a:t>
                      </a:r>
                      <a:endParaRPr sz="1400" b="1" cap="all" spc="153"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algn="ctr" defTabSz="914400">
                        <a:defRPr sz="2000">
                          <a:solidFill>
                            <a:srgbClr val="5E5E5E"/>
                          </a:solidFill>
                        </a:defRPr>
                      </a:pPr>
                      <a:r>
                        <a:rPr lang="en-US" dirty="0"/>
                        <a:t>Less reliable (you don’t have the option to make the field final)</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algn="ctr" defTabSz="914400">
                        <a:defRPr sz="2000">
                          <a:solidFill>
                            <a:srgbClr val="5E5E5E"/>
                          </a:solidFill>
                        </a:defRPr>
                      </a:pPr>
                      <a:r>
                        <a:rPr lang="en-US" dirty="0"/>
                        <a:t>More reliable because of immutable variables</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Less reliable (you don’t have the option to make the field final)</a:t>
                      </a:r>
                    </a:p>
                    <a:p>
                      <a:pPr algn="ctr" defTabSz="914400">
                        <a:defRPr sz="2000">
                          <a:solidFill>
                            <a:srgbClr val="5E5E5E"/>
                          </a:solidFill>
                        </a:defRPr>
                      </a:pP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D5D5D5"/>
                      </a:solidFill>
                      <a:miter lim="400000"/>
                    </a:lnT>
                    <a:lnB w="12700">
                      <a:solidFill>
                        <a:srgbClr val="B8B8B8"/>
                      </a:solidFill>
                      <a:miter lim="400000"/>
                    </a:lnB>
                  </a:tcPr>
                </a:tc>
                <a:extLst>
                  <a:ext uri="{0D108BD9-81ED-4DB2-BD59-A6C34878D82A}">
                    <a16:rowId xmlns:a16="http://schemas.microsoft.com/office/drawing/2014/main" val="10001"/>
                  </a:ext>
                </a:extLst>
              </a:tr>
              <a:tr h="1172245">
                <a:tc>
                  <a:txBody>
                    <a:bodyPr/>
                    <a:lstStyle/>
                    <a:p>
                      <a:pPr algn="ctr">
                        <a:lnSpc>
                          <a:spcPct val="90000"/>
                        </a:lnSpc>
                        <a:spcBef>
                          <a:spcPts val="800"/>
                        </a:spcBef>
                        <a:defRPr sz="1800"/>
                      </a:pPr>
                      <a:r>
                        <a:rPr lang="en-US" sz="1400" b="1" cap="all" spc="153" dirty="0">
                          <a:solidFill>
                            <a:srgbClr val="48545B"/>
                          </a:solidFill>
                        </a:rPr>
                        <a:t>Maintainability</a:t>
                      </a:r>
                      <a:endParaRPr sz="1400" b="1" cap="all" spc="153"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Since @Autowired fields ca easily mix up with regular fields, it gets difficult to track dependencies in the class</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Easier to identify the dependencies, as they can be seen in the constructor.</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Same as Field injection.</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2"/>
                  </a:ext>
                </a:extLst>
              </a:tr>
              <a:tr h="1523918">
                <a:tc>
                  <a:txBody>
                    <a:bodyPr/>
                    <a:lstStyle/>
                    <a:p>
                      <a:pPr algn="ctr">
                        <a:lnSpc>
                          <a:spcPct val="90000"/>
                        </a:lnSpc>
                        <a:spcBef>
                          <a:spcPts val="800"/>
                        </a:spcBef>
                        <a:defRPr sz="1800"/>
                      </a:pPr>
                      <a:r>
                        <a:rPr lang="en-US" sz="1400" b="1" cap="all" spc="153" dirty="0">
                          <a:solidFill>
                            <a:srgbClr val="48545B"/>
                          </a:solidFill>
                        </a:rPr>
                        <a:t>Testability</a:t>
                      </a:r>
                      <a:endParaRPr sz="1400" b="1" cap="all" spc="153"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Mocking becomes challenging. Creating mock beans and actual beans and shuffle between them. </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Mocking dependencies becomes easier as they can be marked and passed to the constructor even without creating a Spring Context. Faster and cleaner tests.</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Mocking is easy as mocking an object.</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3"/>
                  </a:ext>
                </a:extLst>
              </a:tr>
              <a:tr h="997547">
                <a:tc>
                  <a:txBody>
                    <a:bodyPr/>
                    <a:lstStyle/>
                    <a:p>
                      <a:pPr algn="ctr">
                        <a:lnSpc>
                          <a:spcPct val="90000"/>
                        </a:lnSpc>
                        <a:spcBef>
                          <a:spcPts val="800"/>
                        </a:spcBef>
                        <a:defRPr sz="1800"/>
                      </a:pPr>
                      <a:r>
                        <a:rPr lang="en-US" sz="1400" b="1" cap="all" spc="153" dirty="0">
                          <a:solidFill>
                            <a:srgbClr val="48545B"/>
                          </a:solidFill>
                        </a:rPr>
                        <a:t>flexibility</a:t>
                      </a:r>
                      <a:endParaRPr sz="1400" b="1" cap="all" spc="153" dirty="0">
                        <a:solidFill>
                          <a:srgbClr val="48545B"/>
                        </a:solidFill>
                      </a:endParaRPr>
                    </a:p>
                  </a:txBody>
                  <a:tcPr marL="50800" marR="50800" marT="50800" marB="50800" anchor="ctr" horzOverflow="overflow">
                    <a:lnL w="12700">
                      <a:solidFill>
                        <a:srgbClr val="D5D5D5"/>
                      </a:solidFill>
                      <a:miter lim="400000"/>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algn="ctr" defTabSz="914400">
                        <a:defRPr sz="2000">
                          <a:solidFill>
                            <a:srgbClr val="5E5E5E"/>
                          </a:solidFill>
                        </a:defRPr>
                      </a:pPr>
                      <a:r>
                        <a:rPr lang="en-US" dirty="0"/>
                        <a:t>Adding new dependencies is easier.</a:t>
                      </a:r>
                      <a:endParaRPr dirty="0"/>
                    </a:p>
                  </a:txBody>
                  <a:tcPr marL="50800" marR="50800" marT="50800" marB="50800" anchor="ctr" horzOverflow="overflow">
                    <a:lnL w="12700" cap="flat" cmpd="sng" algn="ctr">
                      <a:solidFill>
                        <a:srgbClr val="B8B8B8"/>
                      </a:solidFill>
                      <a:prstDash val="solid"/>
                      <a:miter lim="400000"/>
                      <a:headEnd type="none" w="med" len="med"/>
                      <a:tailEnd type="none" w="med" len="med"/>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algn="ctr" defTabSz="914400">
                        <a:defRPr sz="2000">
                          <a:solidFill>
                            <a:srgbClr val="5E5E5E"/>
                          </a:solidFill>
                        </a:defRPr>
                      </a:pPr>
                      <a:r>
                        <a:rPr lang="en-US" dirty="0"/>
                        <a:t>Less flexible, as it imposes strict design rules In the code.</a:t>
                      </a:r>
                      <a:endParaRPr dirty="0"/>
                    </a:p>
                  </a:txBody>
                  <a:tcPr marL="50800" marR="50800" marT="50800" marB="50800" anchor="ctr" horzOverflow="overflow">
                    <a:lnL w="12700" cap="flat" cmpd="sng" algn="ctr">
                      <a:solidFill>
                        <a:srgbClr val="B8B8B8"/>
                      </a:solidFill>
                      <a:prstDash val="solid"/>
                      <a:miter lim="400000"/>
                      <a:headEnd type="none" w="med" len="med"/>
                      <a:tailEnd type="none" w="med" len="med"/>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Same as Field injection.</a:t>
                      </a:r>
                    </a:p>
                    <a:p>
                      <a:pPr algn="ctr" defTabSz="914400">
                        <a:defRPr sz="2000">
                          <a:solidFill>
                            <a:srgbClr val="5E5E5E"/>
                          </a:solidFill>
                        </a:defRPr>
                      </a:pPr>
                      <a:endParaRPr dirty="0"/>
                    </a:p>
                  </a:txBody>
                  <a:tcPr marL="50800" marR="50800" marT="50800" marB="50800" anchor="ctr" horzOverflow="overflow">
                    <a:lnL w="12700" cap="flat" cmpd="sng" algn="ctr">
                      <a:solidFill>
                        <a:srgbClr val="B8B8B8"/>
                      </a:solidFill>
                      <a:prstDash val="solid"/>
                      <a:miter lim="400000"/>
                      <a:headEnd type="none" w="med" len="med"/>
                      <a:tailEnd type="none" w="med" len="med"/>
                    </a:lnL>
                    <a:lnR w="12700">
                      <a:solidFill>
                        <a:srgbClr val="B8B8B8"/>
                      </a:solidFill>
                      <a:miter lim="400000"/>
                    </a:lnR>
                    <a:lnT w="12700" cap="flat" cmpd="sng" algn="ctr">
                      <a:solidFill>
                        <a:srgbClr val="B8B8B8"/>
                      </a:solidFill>
                      <a:prstDash val="solid"/>
                      <a:miter lim="400000"/>
                      <a:headEnd type="none" w="med" len="med"/>
                      <a:tailEnd type="none" w="med" len="med"/>
                    </a:lnT>
                    <a:lnB w="12700">
                      <a:solidFill>
                        <a:srgbClr val="B8B8B8"/>
                      </a:solidFill>
                      <a:miter lim="400000"/>
                    </a:lnB>
                  </a:tcPr>
                </a:tc>
                <a:extLst>
                  <a:ext uri="{0D108BD9-81ED-4DB2-BD59-A6C34878D82A}">
                    <a16:rowId xmlns:a16="http://schemas.microsoft.com/office/drawing/2014/main" val="10005"/>
                  </a:ext>
                </a:extLst>
              </a:tr>
              <a:tr h="997547">
                <a:tc>
                  <a:txBody>
                    <a:bodyPr/>
                    <a:lstStyle/>
                    <a:p>
                      <a:pPr algn="ctr">
                        <a:lnSpc>
                          <a:spcPct val="90000"/>
                        </a:lnSpc>
                        <a:spcBef>
                          <a:spcPts val="800"/>
                        </a:spcBef>
                        <a:defRPr sz="1800"/>
                      </a:pPr>
                      <a:r>
                        <a:rPr lang="en-US" sz="1400" b="1" cap="all" spc="153" dirty="0">
                          <a:solidFill>
                            <a:srgbClr val="48545B"/>
                          </a:solidFill>
                        </a:rPr>
                        <a:t>Modification on code</a:t>
                      </a:r>
                      <a:endParaRPr sz="1400" b="1" cap="all" spc="153" dirty="0">
                        <a:solidFill>
                          <a:srgbClr val="48545B"/>
                        </a:solidFill>
                      </a:endParaRPr>
                    </a:p>
                  </a:txBody>
                  <a:tcPr marL="50800" marR="50800" marT="50800" marB="50800" anchor="ctr" horzOverflow="overflow">
                    <a:lnL w="12700">
                      <a:solidFill>
                        <a:srgbClr val="D5D5D5"/>
                      </a:solidFill>
                      <a:miter lim="400000"/>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algn="ctr" defTabSz="914400">
                        <a:defRPr sz="2000">
                          <a:solidFill>
                            <a:srgbClr val="5E5E5E"/>
                          </a:solidFill>
                        </a:defRPr>
                      </a:pPr>
                      <a:r>
                        <a:rPr lang="en-US" dirty="0"/>
                        <a:t>Freedom to add unlimited new dependencies.</a:t>
                      </a:r>
                      <a:endParaRPr dirty="0"/>
                    </a:p>
                  </a:txBody>
                  <a:tcPr marL="50800" marR="50800" marT="50800" marB="50800" anchor="ctr" horzOverflow="overflow">
                    <a:lnL w="12700" cap="flat" cmpd="sng" algn="ctr">
                      <a:solidFill>
                        <a:srgbClr val="B8B8B8"/>
                      </a:solidFill>
                      <a:prstDash val="solid"/>
                      <a:miter lim="400000"/>
                      <a:headEnd type="none" w="med" len="med"/>
                      <a:tailEnd type="none" w="med" len="med"/>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Follows Open-Closed principle of SOLID. </a:t>
                      </a:r>
                    </a:p>
                    <a:p>
                      <a:pPr algn="ctr" defTabSz="914400">
                        <a:defRPr sz="2000">
                          <a:solidFill>
                            <a:srgbClr val="5E5E5E"/>
                          </a:solidFill>
                        </a:defRPr>
                      </a:pPr>
                      <a:endParaRPr dirty="0"/>
                    </a:p>
                  </a:txBody>
                  <a:tcPr marL="50800" marR="50800" marT="50800" marB="50800" anchor="ctr" horzOverflow="overflow">
                    <a:lnL w="12700" cap="flat" cmpd="sng" algn="ctr">
                      <a:solidFill>
                        <a:srgbClr val="B8B8B8"/>
                      </a:solidFill>
                      <a:prstDash val="solid"/>
                      <a:miter lim="400000"/>
                      <a:headEnd type="none" w="med" len="med"/>
                      <a:tailEnd type="none" w="med" len="med"/>
                    </a:lnL>
                    <a:lnR w="12700" cap="flat" cmpd="sng" algn="ctr">
                      <a:solidFill>
                        <a:srgbClr val="B8B8B8"/>
                      </a:solidFill>
                      <a:prstDash val="solid"/>
                      <a:miter lim="400000"/>
                      <a:headEnd type="none" w="med" len="med"/>
                      <a:tailEnd type="none" w="med" len="med"/>
                    </a:lnR>
                    <a:lnT w="12700" cap="flat" cmpd="sng" algn="ctr">
                      <a:solidFill>
                        <a:srgbClr val="B8B8B8"/>
                      </a:solidFill>
                      <a:prstDash val="solid"/>
                      <a:miter lim="400000"/>
                      <a:headEnd type="none" w="med" len="med"/>
                      <a:tailEnd type="none" w="med" len="med"/>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Same as Field injection.</a:t>
                      </a:r>
                    </a:p>
                  </a:txBody>
                  <a:tcPr marL="50800" marR="50800" marT="50800" marB="50800" anchor="ctr" horzOverflow="overflow">
                    <a:lnL w="12700" cap="flat" cmpd="sng" algn="ctr">
                      <a:solidFill>
                        <a:srgbClr val="B8B8B8"/>
                      </a:solidFill>
                      <a:prstDash val="solid"/>
                      <a:miter lim="400000"/>
                      <a:headEnd type="none" w="med" len="med"/>
                      <a:tailEnd type="none" w="med" len="med"/>
                    </a:lnL>
                    <a:lnR w="12700">
                      <a:solidFill>
                        <a:srgbClr val="B8B8B8"/>
                      </a:solidFill>
                      <a:miter lim="400000"/>
                    </a:lnR>
                    <a:lnT w="12700" cap="flat" cmpd="sng" algn="ctr">
                      <a:solidFill>
                        <a:srgbClr val="B8B8B8"/>
                      </a:solidFill>
                      <a:prstDash val="solid"/>
                      <a:miter lim="400000"/>
                      <a:headEnd type="none" w="med" len="med"/>
                      <a:tailEnd type="none" w="med" len="med"/>
                    </a:lnT>
                    <a:lnB w="12700">
                      <a:solidFill>
                        <a:srgbClr val="B8B8B8"/>
                      </a:solidFill>
                      <a:miter lim="400000"/>
                    </a:lnB>
                  </a:tcPr>
                </a:tc>
                <a:extLst>
                  <a:ext uri="{0D108BD9-81ED-4DB2-BD59-A6C34878D82A}">
                    <a16:rowId xmlns:a16="http://schemas.microsoft.com/office/drawing/2014/main" val="10007"/>
                  </a:ext>
                </a:extLst>
              </a:tr>
              <a:tr h="997547">
                <a:tc>
                  <a:txBody>
                    <a:bodyPr/>
                    <a:lstStyle/>
                    <a:p>
                      <a:pPr algn="ctr">
                        <a:lnSpc>
                          <a:spcPct val="90000"/>
                        </a:lnSpc>
                        <a:spcBef>
                          <a:spcPts val="800"/>
                        </a:spcBef>
                        <a:defRPr sz="1800"/>
                      </a:pPr>
                      <a:r>
                        <a:rPr lang="en-US" sz="1400" b="1" cap="all" spc="153" dirty="0">
                          <a:solidFill>
                            <a:srgbClr val="48545B"/>
                          </a:solidFill>
                        </a:rPr>
                        <a:t>Cyclic dependency injection</a:t>
                      </a:r>
                      <a:endParaRPr sz="1400" b="1" cap="all" spc="153"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Does not detect cyclic dependencies.</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algn="ctr" defTabSz="914400">
                        <a:defRPr sz="2000">
                          <a:solidFill>
                            <a:srgbClr val="5E5E5E"/>
                          </a:solidFill>
                        </a:defRPr>
                      </a:pPr>
                      <a:r>
                        <a:rPr lang="en-US" dirty="0"/>
                        <a:t>Easily detected and fixed using constructor pattern.</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Same as Field injection.</a:t>
                      </a:r>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B8B8B8"/>
                      </a:solidFill>
                      <a:miter lim="400000"/>
                    </a:lnB>
                  </a:tcPr>
                </a:tc>
                <a:extLst>
                  <a:ext uri="{0D108BD9-81ED-4DB2-BD59-A6C34878D82A}">
                    <a16:rowId xmlns:a16="http://schemas.microsoft.com/office/drawing/2014/main" val="10008"/>
                  </a:ext>
                </a:extLst>
              </a:tr>
              <a:tr h="1523918">
                <a:tc>
                  <a:txBody>
                    <a:bodyPr/>
                    <a:lstStyle/>
                    <a:p>
                      <a:pPr algn="ctr">
                        <a:lnSpc>
                          <a:spcPct val="90000"/>
                        </a:lnSpc>
                        <a:spcBef>
                          <a:spcPts val="800"/>
                        </a:spcBef>
                        <a:defRPr sz="1800"/>
                      </a:pPr>
                      <a:r>
                        <a:rPr lang="en-US" sz="1400" b="1" cap="all" spc="153" dirty="0">
                          <a:solidFill>
                            <a:srgbClr val="48545B"/>
                          </a:solidFill>
                        </a:rPr>
                        <a:t>performance</a:t>
                      </a:r>
                      <a:endParaRPr sz="1400" b="1" cap="all" spc="153" dirty="0">
                        <a:solidFill>
                          <a:srgbClr val="48545B"/>
                        </a:solidFill>
                      </a:endParaRPr>
                    </a:p>
                  </a:txBody>
                  <a:tcPr marL="50800" marR="50800" marT="50800" marB="50800" anchor="ctr" horzOverflow="overflow">
                    <a:lnL w="12700">
                      <a:solidFill>
                        <a:srgbClr val="D5D5D5"/>
                      </a:solidFill>
                      <a:miter lim="400000"/>
                    </a:lnL>
                    <a:lnR w="12700">
                      <a:solidFill>
                        <a:srgbClr val="B8B8B8"/>
                      </a:solidFill>
                      <a:miter lim="400000"/>
                    </a:lnR>
                    <a:lnT w="12700">
                      <a:solidFill>
                        <a:srgbClr val="B8B8B8"/>
                      </a:solidFill>
                      <a:miter lim="400000"/>
                    </a:lnT>
                    <a:lnB w="12700">
                      <a:solidFill>
                        <a:srgbClr val="D5D5D5"/>
                      </a:solidFill>
                      <a:miter lim="400000"/>
                    </a:lnB>
                  </a:tcPr>
                </a:tc>
                <a:tc>
                  <a:txBody>
                    <a:bodyPr/>
                    <a:lstStyle/>
                    <a:p>
                      <a:pPr algn="ctr" defTabSz="914400">
                        <a:defRPr sz="2000">
                          <a:solidFill>
                            <a:srgbClr val="5E5E5E"/>
                          </a:solidFill>
                        </a:defRPr>
                      </a:pPr>
                      <a:r>
                        <a:rPr lang="en-US" dirty="0"/>
                        <a:t>Since each object will be created independently and dependency is injected later using reflection, startup time is faster.</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D5D5D5"/>
                      </a:solidFill>
                      <a:miter lim="400000"/>
                    </a:lnB>
                  </a:tcPr>
                </a:tc>
                <a:tc>
                  <a:txBody>
                    <a:bodyPr/>
                    <a:lstStyle/>
                    <a:p>
                      <a:pPr algn="ctr" defTabSz="914400">
                        <a:defRPr sz="2000">
                          <a:solidFill>
                            <a:srgbClr val="5E5E5E"/>
                          </a:solidFill>
                        </a:defRPr>
                      </a:pPr>
                      <a:r>
                        <a:rPr lang="en-US" dirty="0"/>
                        <a:t>Constructor injection means all beans have to be created in the correct order od dependencies which in turn increases the startup time od the application.</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D5D5D5"/>
                      </a:solidFill>
                      <a:miter lim="400000"/>
                    </a:lnB>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sz="2000">
                          <a:solidFill>
                            <a:srgbClr val="5E5E5E"/>
                          </a:solidFill>
                        </a:defRPr>
                      </a:pPr>
                      <a:r>
                        <a:rPr lang="en-US" dirty="0"/>
                        <a:t>Since each object will be created independently and dependency is injected later, startup time is faster</a:t>
                      </a:r>
                      <a:endParaRPr dirty="0"/>
                    </a:p>
                  </a:txBody>
                  <a:tcPr marL="50800" marR="50800" marT="50800" marB="50800" anchor="ctr" horzOverflow="overflow">
                    <a:lnL w="12700">
                      <a:solidFill>
                        <a:srgbClr val="B8B8B8"/>
                      </a:solidFill>
                      <a:miter lim="400000"/>
                    </a:lnL>
                    <a:lnR w="12700">
                      <a:solidFill>
                        <a:srgbClr val="B8B8B8"/>
                      </a:solidFill>
                      <a:miter lim="400000"/>
                    </a:lnR>
                    <a:lnT w="12700">
                      <a:solidFill>
                        <a:srgbClr val="B8B8B8"/>
                      </a:solidFill>
                      <a:miter lim="400000"/>
                    </a:lnT>
                    <a:lnB w="12700">
                      <a:solidFill>
                        <a:srgbClr val="D5D5D5"/>
                      </a:solidFill>
                      <a:miter lim="400000"/>
                    </a:lnB>
                  </a:tcPr>
                </a:tc>
                <a:extLst>
                  <a:ext uri="{0D108BD9-81ED-4DB2-BD59-A6C34878D82A}">
                    <a16:rowId xmlns:a16="http://schemas.microsoft.com/office/drawing/2014/main" val="10009"/>
                  </a:ext>
                </a:extLst>
              </a:tr>
            </a:tbl>
          </a:graphicData>
        </a:graphic>
      </p:graphicFrame>
      <p:sp>
        <p:nvSpPr>
          <p:cNvPr id="933" name="Title Goes Here"/>
          <p:cNvSpPr txBox="1"/>
          <p:nvPr/>
        </p:nvSpPr>
        <p:spPr>
          <a:xfrm>
            <a:off x="1718042" y="1094095"/>
            <a:ext cx="13740755"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n-US" dirty="0"/>
              <a:t>Dependency Injection Consideration</a:t>
            </a:r>
            <a:endParaRPr dirty="0"/>
          </a:p>
        </p:txBody>
      </p:sp>
      <p:sp>
        <p:nvSpPr>
          <p:cNvPr id="8" name="TextBox 7">
            <a:extLst>
              <a:ext uri="{FF2B5EF4-FFF2-40B4-BE49-F238E27FC236}">
                <a16:creationId xmlns:a16="http://schemas.microsoft.com/office/drawing/2014/main" id="{408ACCAA-1AF4-452A-BECC-D13DAA738649}"/>
              </a:ext>
            </a:extLst>
          </p:cNvPr>
          <p:cNvSpPr txBox="1"/>
          <p:nvPr/>
        </p:nvSpPr>
        <p:spPr>
          <a:xfrm>
            <a:off x="1718041" y="12011892"/>
            <a:ext cx="21192177" cy="51360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l" defTabSz="821531">
              <a:lnSpc>
                <a:spcPct val="100000"/>
              </a:lnSpc>
              <a:spcBef>
                <a:spcPts val="3000"/>
              </a:spcBef>
            </a:pPr>
            <a:r>
              <a:rPr lang="en-US" sz="240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 Constructor Injection</a:t>
            </a:r>
            <a:r>
              <a:rPr lang="en-US" sz="2400" b="0" cap="none" spc="0" dirty="0">
                <a:solidFill>
                  <a:schemeClr val="accent1">
                    <a:lumMod val="75000"/>
                  </a:schemeClr>
                </a:solidFill>
                <a:latin typeface="Arial" panose="020B0604020202020204" pitchFamily="34" charset="0"/>
                <a:ea typeface="Helvetica Light"/>
                <a:cs typeface="Arial" panose="020B0604020202020204" pitchFamily="34" charset="0"/>
                <a:sym typeface="Helvetica Light"/>
              </a:rPr>
              <a:t> </a:t>
            </a:r>
            <a:r>
              <a:rPr lang="en-US" sz="2400" b="0" cap="none" spc="0" dirty="0">
                <a:solidFill>
                  <a:srgbClr val="5E5E5E"/>
                </a:solidFill>
                <a:latin typeface="Arial" panose="020B0604020202020204" pitchFamily="34" charset="0"/>
                <a:ea typeface="Helvetica Light"/>
                <a:cs typeface="Arial" panose="020B0604020202020204" pitchFamily="34" charset="0"/>
                <a:sym typeface="Helvetica Light"/>
              </a:rPr>
              <a:t>is always first choice when it comes to Dependency Injection because of its reliable and strict nature.</a:t>
            </a:r>
          </a:p>
        </p:txBody>
      </p:sp>
    </p:spTree>
    <p:extLst>
      <p:ext uri="{BB962C8B-B14F-4D97-AF65-F5344CB8AC3E}">
        <p14:creationId xmlns:p14="http://schemas.microsoft.com/office/powerpoint/2010/main" val="263717421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7" name="Image" descr="Image"/>
          <p:cNvPicPr>
            <a:picLocks noChangeAspect="1"/>
          </p:cNvPicPr>
          <p:nvPr/>
        </p:nvPicPr>
        <p:blipFill rotWithShape="1">
          <a:blip r:embed="rId3"/>
          <a:srcRect b="3542"/>
          <a:stretch/>
        </p:blipFill>
        <p:spPr>
          <a:xfrm>
            <a:off x="0" y="0"/>
            <a:ext cx="24384000" cy="13230225"/>
          </a:xfrm>
          <a:prstGeom prst="rect">
            <a:avLst/>
          </a:prstGeom>
          <a:ln w="12700">
            <a:miter lim="400000"/>
          </a:ln>
        </p:spPr>
      </p:pic>
      <p:sp>
        <p:nvSpPr>
          <p:cNvPr id="108" name="1"/>
          <p:cNvSpPr/>
          <p:nvPr/>
        </p:nvSpPr>
        <p:spPr>
          <a:xfrm>
            <a:off x="3149600" y="6715165"/>
            <a:ext cx="1270000" cy="1270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n-US" dirty="0"/>
              <a:t>5</a:t>
            </a:r>
            <a:endParaRPr dirty="0"/>
          </a:p>
        </p:txBody>
      </p:sp>
      <p:sp>
        <p:nvSpPr>
          <p:cNvPr id="110" name="General template…"/>
          <p:cNvSpPr txBox="1"/>
          <p:nvPr/>
        </p:nvSpPr>
        <p:spPr>
          <a:xfrm>
            <a:off x="3016570" y="972617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pPr>
            <a:r>
              <a:rPr lang="en-US" dirty="0"/>
              <a:t>Bean Scopes</a:t>
            </a:r>
            <a:endParaRPr dirty="0"/>
          </a:p>
        </p:txBody>
      </p:sp>
      <p:sp>
        <p:nvSpPr>
          <p:cNvPr id="8" name="Slide Number">
            <a:extLst>
              <a:ext uri="{FF2B5EF4-FFF2-40B4-BE49-F238E27FC236}">
                <a16:creationId xmlns:a16="http://schemas.microsoft.com/office/drawing/2014/main" id="{1965D8F5-C135-C243-816E-E832859A175A}"/>
              </a:ext>
            </a:extLst>
          </p:cNvPr>
          <p:cNvSpPr txBox="1">
            <a:spLocks noGrp="1"/>
          </p:cNvSpPr>
          <p:nvPr>
            <p:ph type="sldNum" sz="quarter" idx="2"/>
          </p:nvPr>
        </p:nvSpPr>
        <p:spPr>
          <a:xfrm>
            <a:off x="24004658" y="13289446"/>
            <a:ext cx="26858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32</a:t>
            </a:fld>
            <a:endParaRPr dirty="0"/>
          </a:p>
        </p:txBody>
      </p:sp>
    </p:spTree>
    <p:extLst>
      <p:ext uri="{BB962C8B-B14F-4D97-AF65-F5344CB8AC3E}">
        <p14:creationId xmlns:p14="http://schemas.microsoft.com/office/powerpoint/2010/main" val="16510330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33</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cloud">
            <a:avLst/>
          </a:prstGeom>
          <a:ln w="63500">
            <a:solidFill>
              <a:srgbClr val="FFFFFF"/>
            </a:solidFill>
            <a:miter lim="400000"/>
          </a:ln>
        </p:spPr>
        <p:txBody>
          <a:bodyPr lIns="0" tIns="0" rIns="0" bIns="0" anchor="ctr"/>
          <a:lstStyle/>
          <a:p>
            <a:pPr algn="ctr" defTabSz="825500">
              <a:lnSpc>
                <a:spcPct val="100000"/>
              </a:lnSpc>
              <a:defRPr sz="3200" cap="none" spc="0"/>
            </a:pPr>
            <a:endParaRPr dirty="0"/>
          </a:p>
        </p:txBody>
      </p:sp>
      <p:sp>
        <p:nvSpPr>
          <p:cNvPr id="855" name="TITLE GOES…"/>
          <p:cNvSpPr txBox="1"/>
          <p:nvPr/>
        </p:nvSpPr>
        <p:spPr>
          <a:xfrm>
            <a:off x="2214475" y="6545905"/>
            <a:ext cx="3700764" cy="8781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sz="2800" cap="none" dirty="0"/>
              <a:t>Singleton Scope</a:t>
            </a:r>
            <a:br>
              <a:rPr lang="en-US" sz="2800" cap="none" dirty="0"/>
            </a:br>
            <a:r>
              <a:rPr lang="en-US" sz="2800" cap="none" dirty="0"/>
              <a:t>Spring</a:t>
            </a:r>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96A8FA6C-7453-4068-BDB3-0DF1AD6C8D50}"/>
              </a:ext>
            </a:extLst>
          </p:cNvPr>
          <p:cNvPicPr>
            <a:picLocks noChangeAspect="1"/>
          </p:cNvPicPr>
          <p:nvPr/>
        </p:nvPicPr>
        <p:blipFill>
          <a:blip r:embed="rId5"/>
          <a:stretch>
            <a:fillRect/>
          </a:stretch>
        </p:blipFill>
        <p:spPr>
          <a:xfrm>
            <a:off x="10098649" y="679752"/>
            <a:ext cx="11237328" cy="10355170"/>
          </a:xfrm>
          <a:prstGeom prst="rect">
            <a:avLst/>
          </a:prstGeom>
        </p:spPr>
      </p:pic>
      <p:pic>
        <p:nvPicPr>
          <p:cNvPr id="12" name="Graphic 11">
            <a:extLst>
              <a:ext uri="{FF2B5EF4-FFF2-40B4-BE49-F238E27FC236}">
                <a16:creationId xmlns:a16="http://schemas.microsoft.com/office/drawing/2014/main" id="{FDAAB3E2-2940-47E6-A8BA-3C9DE52CE5AB}"/>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772769" y="11952915"/>
            <a:ext cx="914400" cy="914400"/>
          </a:xfrm>
          <a:prstGeom prst="rect">
            <a:avLst/>
          </a:prstGeom>
        </p:spPr>
      </p:pic>
      <p:sp>
        <p:nvSpPr>
          <p:cNvPr id="13" name="World renowned engineering skills with a focus on stem education…">
            <a:extLst>
              <a:ext uri="{FF2B5EF4-FFF2-40B4-BE49-F238E27FC236}">
                <a16:creationId xmlns:a16="http://schemas.microsoft.com/office/drawing/2014/main" id="{74542DB2-7765-4E2E-B81D-25A475EDFC19}"/>
              </a:ext>
            </a:extLst>
          </p:cNvPr>
          <p:cNvSpPr txBox="1"/>
          <p:nvPr/>
        </p:nvSpPr>
        <p:spPr>
          <a:xfrm>
            <a:off x="11118342" y="11783983"/>
            <a:ext cx="9854051" cy="12522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marL="323272" indent="-323272" defTabSz="821531">
              <a:lnSpc>
                <a:spcPct val="100000"/>
              </a:lnSpc>
              <a:spcBef>
                <a:spcPts val="3000"/>
              </a:spcBef>
              <a:buSzPct val="80000"/>
              <a:buBlip>
                <a:blip r:embed="rId8"/>
              </a:buBlip>
              <a:defRPr sz="2000" b="0" cap="none" spc="0">
                <a:solidFill>
                  <a:srgbClr val="5E5E5E"/>
                </a:solidFill>
                <a:latin typeface="Helvetica Light"/>
                <a:ea typeface="Helvetica Light"/>
                <a:cs typeface="Helvetica Light"/>
                <a:sym typeface="Helvetica Light"/>
              </a:defRPr>
            </a:pPr>
            <a:r>
              <a:rPr lang="en-US" sz="2400" b="0" cap="none" dirty="0">
                <a:solidFill>
                  <a:srgbClr val="DE411B"/>
                </a:solidFill>
                <a:sym typeface="Helvetica Light"/>
              </a:rPr>
              <a:t>Because the singleton bean scope assumes that multiple components of the app can share an object instance, the most important thing to consider is that these beans must be immutable</a:t>
            </a:r>
            <a:endParaRPr lang="en-US" sz="2400" b="0" dirty="0">
              <a:solidFill>
                <a:srgbClr val="DE411B"/>
              </a:solidFill>
              <a:cs typeface="Arial" panose="020B0604020202020204" pitchFamily="34" charset="0"/>
            </a:endParaRPr>
          </a:p>
        </p:txBody>
      </p:sp>
    </p:spTree>
    <p:extLst>
      <p:ext uri="{BB962C8B-B14F-4D97-AF65-F5344CB8AC3E}">
        <p14:creationId xmlns:p14="http://schemas.microsoft.com/office/powerpoint/2010/main" val="147200784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34</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Prototype Scope</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D310B51A-74CB-4148-9E7C-9ADE80688FDC}"/>
              </a:ext>
            </a:extLst>
          </p:cNvPr>
          <p:cNvPicPr>
            <a:picLocks noChangeAspect="1"/>
          </p:cNvPicPr>
          <p:nvPr/>
        </p:nvPicPr>
        <p:blipFill>
          <a:blip r:embed="rId5"/>
          <a:stretch>
            <a:fillRect/>
          </a:stretch>
        </p:blipFill>
        <p:spPr>
          <a:xfrm>
            <a:off x="9617367" y="949156"/>
            <a:ext cx="13885638" cy="11937504"/>
          </a:xfrm>
          <a:prstGeom prst="rect">
            <a:avLst/>
          </a:prstGeom>
        </p:spPr>
      </p:pic>
    </p:spTree>
    <p:extLst>
      <p:ext uri="{BB962C8B-B14F-4D97-AF65-F5344CB8AC3E}">
        <p14:creationId xmlns:p14="http://schemas.microsoft.com/office/powerpoint/2010/main" val="221496054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35</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Spring core</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4" name="Picture 3">
            <a:extLst>
              <a:ext uri="{FF2B5EF4-FFF2-40B4-BE49-F238E27FC236}">
                <a16:creationId xmlns:a16="http://schemas.microsoft.com/office/drawing/2014/main" id="{D676E6D9-C446-4F26-AEAA-F871A56D1D99}"/>
              </a:ext>
            </a:extLst>
          </p:cNvPr>
          <p:cNvPicPr>
            <a:picLocks noChangeAspect="1"/>
          </p:cNvPicPr>
          <p:nvPr/>
        </p:nvPicPr>
        <p:blipFill>
          <a:blip r:embed="rId5"/>
          <a:stretch>
            <a:fillRect/>
          </a:stretch>
        </p:blipFill>
        <p:spPr>
          <a:xfrm>
            <a:off x="8900841" y="2042364"/>
            <a:ext cx="15181605" cy="8473235"/>
          </a:xfrm>
          <a:prstGeom prst="rect">
            <a:avLst/>
          </a:prstGeom>
        </p:spPr>
      </p:pic>
    </p:spTree>
    <p:extLst>
      <p:ext uri="{BB962C8B-B14F-4D97-AF65-F5344CB8AC3E}">
        <p14:creationId xmlns:p14="http://schemas.microsoft.com/office/powerpoint/2010/main" val="30222903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4</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36E48E71-8DEB-43BE-8378-4BA9DDD00DA2}"/>
              </a:ext>
            </a:extLst>
          </p:cNvPr>
          <p:cNvPicPr>
            <a:picLocks noChangeAspect="1"/>
          </p:cNvPicPr>
          <p:nvPr/>
        </p:nvPicPr>
        <p:blipFill>
          <a:blip r:embed="rId5"/>
          <a:stretch>
            <a:fillRect/>
          </a:stretch>
        </p:blipFill>
        <p:spPr>
          <a:xfrm>
            <a:off x="9812423" y="2435101"/>
            <a:ext cx="12887922" cy="7922197"/>
          </a:xfrm>
          <a:prstGeom prst="rect">
            <a:avLst/>
          </a:prstGeom>
        </p:spPr>
      </p:pic>
    </p:spTree>
    <p:extLst>
      <p:ext uri="{BB962C8B-B14F-4D97-AF65-F5344CB8AC3E}">
        <p14:creationId xmlns:p14="http://schemas.microsoft.com/office/powerpoint/2010/main" val="6276970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5</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D873EEF3-3460-4D89-8C34-A5EFBED116D3}"/>
              </a:ext>
            </a:extLst>
          </p:cNvPr>
          <p:cNvPicPr>
            <a:picLocks noChangeAspect="1"/>
          </p:cNvPicPr>
          <p:nvPr/>
        </p:nvPicPr>
        <p:blipFill>
          <a:blip r:embed="rId5"/>
          <a:stretch>
            <a:fillRect/>
          </a:stretch>
        </p:blipFill>
        <p:spPr>
          <a:xfrm>
            <a:off x="9888916" y="1954922"/>
            <a:ext cx="10913683" cy="5876598"/>
          </a:xfrm>
          <a:prstGeom prst="rect">
            <a:avLst/>
          </a:prstGeom>
        </p:spPr>
      </p:pic>
      <p:pic>
        <p:nvPicPr>
          <p:cNvPr id="8" name="Graphic 7">
            <a:extLst>
              <a:ext uri="{FF2B5EF4-FFF2-40B4-BE49-F238E27FC236}">
                <a16:creationId xmlns:a16="http://schemas.microsoft.com/office/drawing/2014/main" id="{BC50AF37-6C9D-4F7B-999D-5F52EA684F0E}"/>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9983785" y="10786245"/>
            <a:ext cx="914400" cy="914400"/>
          </a:xfrm>
          <a:prstGeom prst="rect">
            <a:avLst/>
          </a:prstGeom>
        </p:spPr>
      </p:pic>
      <p:sp>
        <p:nvSpPr>
          <p:cNvPr id="9" name="World renowned engineering skills with a focus on stem education…">
            <a:extLst>
              <a:ext uri="{FF2B5EF4-FFF2-40B4-BE49-F238E27FC236}">
                <a16:creationId xmlns:a16="http://schemas.microsoft.com/office/drawing/2014/main" id="{55CA6ED7-459E-4AE2-ABF8-82082DB63974}"/>
              </a:ext>
            </a:extLst>
          </p:cNvPr>
          <p:cNvSpPr txBox="1"/>
          <p:nvPr/>
        </p:nvSpPr>
        <p:spPr>
          <a:xfrm>
            <a:off x="11329358" y="10617313"/>
            <a:ext cx="9854051" cy="12522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marL="323272" indent="-323272" defTabSz="821531">
              <a:lnSpc>
                <a:spcPct val="100000"/>
              </a:lnSpc>
              <a:spcBef>
                <a:spcPts val="3000"/>
              </a:spcBef>
              <a:buSzPct val="80000"/>
              <a:buBlip>
                <a:blip r:embed="rId8"/>
              </a:buBlip>
              <a:defRPr sz="2000" b="0" cap="none" spc="0">
                <a:solidFill>
                  <a:srgbClr val="5E5E5E"/>
                </a:solidFill>
                <a:latin typeface="Helvetica Light"/>
                <a:ea typeface="Helvetica Light"/>
                <a:cs typeface="Helvetica Light"/>
                <a:sym typeface="Helvetica Light"/>
              </a:defRPr>
            </a:pPr>
            <a:r>
              <a:rPr lang="en-US" sz="3600" b="0" dirty="0">
                <a:solidFill>
                  <a:srgbClr val="DE411B"/>
                </a:solidFill>
                <a:latin typeface="Arial" panose="020B0604020202020204" pitchFamily="34" charset="0"/>
                <a:cs typeface="Arial" panose="020B0604020202020204" pitchFamily="34" charset="0"/>
              </a:rPr>
              <a:t>Spring is an ecosystem of frameworks and not just one framework</a:t>
            </a:r>
          </a:p>
        </p:txBody>
      </p:sp>
    </p:spTree>
    <p:extLst>
      <p:ext uri="{BB962C8B-B14F-4D97-AF65-F5344CB8AC3E}">
        <p14:creationId xmlns:p14="http://schemas.microsoft.com/office/powerpoint/2010/main" val="2180803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978480C1-182B-453B-9C41-CC8A3EFBFC61}"/>
              </a:ext>
            </a:extLst>
          </p:cNvPr>
          <p:cNvPicPr>
            <a:picLocks noChangeAspect="1"/>
          </p:cNvPicPr>
          <p:nvPr/>
        </p:nvPicPr>
        <p:blipFill>
          <a:blip r:embed="rId5"/>
          <a:stretch>
            <a:fillRect/>
          </a:stretch>
        </p:blipFill>
        <p:spPr>
          <a:xfrm>
            <a:off x="9704984" y="1395412"/>
            <a:ext cx="13102799" cy="9763121"/>
          </a:xfrm>
          <a:prstGeom prst="rect">
            <a:avLst/>
          </a:prstGeom>
        </p:spPr>
      </p:pic>
    </p:spTree>
    <p:extLst>
      <p:ext uri="{BB962C8B-B14F-4D97-AF65-F5344CB8AC3E}">
        <p14:creationId xmlns:p14="http://schemas.microsoft.com/office/powerpoint/2010/main" val="28711839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7</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5" name="Picture 4">
            <a:extLst>
              <a:ext uri="{FF2B5EF4-FFF2-40B4-BE49-F238E27FC236}">
                <a16:creationId xmlns:a16="http://schemas.microsoft.com/office/drawing/2014/main" id="{3A06514C-D855-49D2-AAAC-CC619D3F49FA}"/>
              </a:ext>
            </a:extLst>
          </p:cNvPr>
          <p:cNvPicPr>
            <a:picLocks noChangeAspect="1"/>
          </p:cNvPicPr>
          <p:nvPr/>
        </p:nvPicPr>
        <p:blipFill>
          <a:blip r:embed="rId5"/>
          <a:stretch>
            <a:fillRect/>
          </a:stretch>
        </p:blipFill>
        <p:spPr>
          <a:xfrm>
            <a:off x="8178041" y="3376245"/>
            <a:ext cx="15713607" cy="6084277"/>
          </a:xfrm>
          <a:prstGeom prst="rect">
            <a:avLst/>
          </a:prstGeom>
        </p:spPr>
      </p:pic>
    </p:spTree>
    <p:extLst>
      <p:ext uri="{BB962C8B-B14F-4D97-AF65-F5344CB8AC3E}">
        <p14:creationId xmlns:p14="http://schemas.microsoft.com/office/powerpoint/2010/main" val="17665198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8</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8" name="Picture 7" descr="Diagram&#10;&#10;Description automatically generated">
            <a:extLst>
              <a:ext uri="{FF2B5EF4-FFF2-40B4-BE49-F238E27FC236}">
                <a16:creationId xmlns:a16="http://schemas.microsoft.com/office/drawing/2014/main" id="{A9A362AC-EBA1-479A-82D6-69445EF543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58586" y="2006219"/>
            <a:ext cx="12825568" cy="9306051"/>
          </a:xfrm>
          <a:prstGeom prst="rect">
            <a:avLst/>
          </a:prstGeom>
        </p:spPr>
      </p:pic>
    </p:spTree>
    <p:extLst>
      <p:ext uri="{BB962C8B-B14F-4D97-AF65-F5344CB8AC3E}">
        <p14:creationId xmlns:p14="http://schemas.microsoft.com/office/powerpoint/2010/main" val="37226754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9</a:t>
            </a:fld>
            <a:endParaRPr/>
          </a:p>
        </p:txBody>
      </p:sp>
      <p:pic>
        <p:nvPicPr>
          <p:cNvPr id="852" name="Image" descr="Image"/>
          <p:cNvPicPr>
            <a:picLocks noChangeAspect="1"/>
          </p:cNvPicPr>
          <p:nvPr/>
        </p:nvPicPr>
        <p:blipFill>
          <a:blip r:embed="rId3"/>
          <a:srcRect l="66676"/>
          <a:stretch>
            <a:fillRect/>
          </a:stretch>
        </p:blipFill>
        <p:spPr>
          <a:xfrm>
            <a:off x="2047" y="-1"/>
            <a:ext cx="8125571" cy="13716001"/>
          </a:xfrm>
          <a:prstGeom prst="rect">
            <a:avLst/>
          </a:prstGeom>
          <a:ln w="12700">
            <a:miter lim="400000"/>
          </a:ln>
        </p:spPr>
      </p:pic>
      <p:sp>
        <p:nvSpPr>
          <p:cNvPr id="854" name="Circle"/>
          <p:cNvSpPr/>
          <p:nvPr/>
        </p:nvSpPr>
        <p:spPr>
          <a:xfrm>
            <a:off x="1973078" y="4893221"/>
            <a:ext cx="4183559" cy="4183559"/>
          </a:xfrm>
          <a:prstGeom prst="ellipse">
            <a:avLst/>
          </a:prstGeom>
          <a:ln w="63500">
            <a:solidFill>
              <a:srgbClr val="FFFFFF"/>
            </a:solidFill>
            <a:miter lim="400000"/>
          </a:ln>
        </p:spPr>
        <p:txBody>
          <a:bodyPr lIns="0" tIns="0" rIns="0" bIns="0" anchor="ctr"/>
          <a:lstStyle/>
          <a:p>
            <a:pPr algn="ctr" defTabSz="825500">
              <a:lnSpc>
                <a:spcPct val="100000"/>
              </a:lnSpc>
              <a:defRPr sz="3200" cap="none" spc="0"/>
            </a:pPr>
            <a:endParaRPr/>
          </a:p>
        </p:txBody>
      </p:sp>
      <p:sp>
        <p:nvSpPr>
          <p:cNvPr id="855" name="TITLE GOES…"/>
          <p:cNvSpPr txBox="1"/>
          <p:nvPr/>
        </p:nvSpPr>
        <p:spPr>
          <a:xfrm>
            <a:off x="2214475" y="6809054"/>
            <a:ext cx="3700764"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ctr">
              <a:defRPr spc="197"/>
            </a:pPr>
            <a:r>
              <a:rPr lang="en-US" dirty="0"/>
              <a:t>BASICS OF SPRING</a:t>
            </a:r>
            <a:endParaRPr dirty="0"/>
          </a:p>
        </p:txBody>
      </p:sp>
      <p:pic>
        <p:nvPicPr>
          <p:cNvPr id="856" name="Image" descr="Image"/>
          <p:cNvPicPr>
            <a:picLocks noChangeAspect="1"/>
          </p:cNvPicPr>
          <p:nvPr/>
        </p:nvPicPr>
        <p:blipFill>
          <a:blip r:embed="rId4"/>
          <a:stretch>
            <a:fillRect/>
          </a:stretch>
        </p:blipFill>
        <p:spPr>
          <a:xfrm>
            <a:off x="97607" y="13300558"/>
            <a:ext cx="428506" cy="320676"/>
          </a:xfrm>
          <a:prstGeom prst="rect">
            <a:avLst/>
          </a:prstGeom>
          <a:ln w="12700">
            <a:miter lim="400000"/>
          </a:ln>
        </p:spPr>
      </p:pic>
      <p:pic>
        <p:nvPicPr>
          <p:cNvPr id="4" name="Picture 3">
            <a:extLst>
              <a:ext uri="{FF2B5EF4-FFF2-40B4-BE49-F238E27FC236}">
                <a16:creationId xmlns:a16="http://schemas.microsoft.com/office/drawing/2014/main" id="{51E67FD9-0F0C-48B0-B21A-F2A5654F0DFF}"/>
              </a:ext>
            </a:extLst>
          </p:cNvPr>
          <p:cNvPicPr>
            <a:picLocks noChangeAspect="1"/>
          </p:cNvPicPr>
          <p:nvPr/>
        </p:nvPicPr>
        <p:blipFill>
          <a:blip r:embed="rId5"/>
          <a:stretch>
            <a:fillRect/>
          </a:stretch>
        </p:blipFill>
        <p:spPr>
          <a:xfrm>
            <a:off x="9509896" y="1793369"/>
            <a:ext cx="13094175" cy="8904622"/>
          </a:xfrm>
          <a:prstGeom prst="rect">
            <a:avLst/>
          </a:prstGeom>
        </p:spPr>
      </p:pic>
    </p:spTree>
    <p:extLst>
      <p:ext uri="{BB962C8B-B14F-4D97-AF65-F5344CB8AC3E}">
        <p14:creationId xmlns:p14="http://schemas.microsoft.com/office/powerpoint/2010/main" val="9669046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63500">
          <a:solidFill>
            <a:srgbClr val="FFFFFF"/>
          </a:solidFill>
          <a:miter lim="400000"/>
        </a:ln>
      </a:spPr>
      <a:bodyPr lIns="0" tIns="0" rIns="0" bIns="0" anchor="ctr"/>
      <a:lstStyle>
        <a:defPPr algn="ctr" defTabSz="825500">
          <a:lnSpc>
            <a:spcPct val="100000"/>
          </a:lnSpc>
          <a:defRPr sz="3200" cap="none" spc="0" dirty="0"/>
        </a:defPPr>
      </a:lst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7" ma:contentTypeDescription="Create a new document." ma:contentTypeScope="" ma:versionID="6b3e232f9b2548785b6aa3d9f8eeb524">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22c54d16fecb5957114f3293637d6e37"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element name="MediaLengthInSeconds" ma:index="28"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s>
</ds:datastoreItem>
</file>

<file path=customXml/itemProps2.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3.xml><?xml version="1.0" encoding="utf-8"?>
<ds:datastoreItem xmlns:ds="http://schemas.openxmlformats.org/officeDocument/2006/customXml" ds:itemID="{19683F7C-F819-47A2-B645-4CB8FB6646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05BDF74B-9CF7-4AA9-9E46-A5E60BA2678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13331</TotalTime>
  <Words>3098</Words>
  <Application>Microsoft Office PowerPoint</Application>
  <PresentationFormat>Custom</PresentationFormat>
  <Paragraphs>302</Paragraphs>
  <Slides>35</Slides>
  <Notes>35</Notes>
  <HiddenSlides>1</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35</vt:i4>
      </vt:variant>
    </vt:vector>
  </HeadingPairs>
  <TitlesOfParts>
    <vt:vector size="51" baseType="lpstr">
      <vt:lpstr>-apple-system</vt:lpstr>
      <vt:lpstr>Arial</vt:lpstr>
      <vt:lpstr>Calibri</vt:lpstr>
      <vt:lpstr>charter</vt:lpstr>
      <vt:lpstr>Consolas</vt:lpstr>
      <vt:lpstr>Courier New</vt:lpstr>
      <vt:lpstr>Franklin Gothic Medium</vt:lpstr>
      <vt:lpstr>Helvetica</vt:lpstr>
      <vt:lpstr>Helvetica Light</vt:lpstr>
      <vt:lpstr>Merriweather</vt:lpstr>
      <vt:lpstr>Noto serif</vt:lpstr>
      <vt:lpstr>Roboto</vt:lpstr>
      <vt:lpstr>sohne</vt:lpstr>
      <vt:lpstr>Ubuntu</vt:lpstr>
      <vt:lpstr>Wingdings</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Spring Context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Ioana Alexandra Disor</dc:creator>
  <cp:lastModifiedBy>Ovidiu Popa</cp:lastModifiedBy>
  <cp:revision>108</cp:revision>
  <dcterms:modified xsi:type="dcterms:W3CDTF">2022-03-02T17:56:22Z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